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bookmarkIdSeed="2">
  <p:sldMasterIdLst>
    <p:sldMasterId id="2147483686" r:id="rId1"/>
    <p:sldMasterId id="2147483773" r:id="rId2"/>
  </p:sldMasterIdLst>
  <p:notesMasterIdLst>
    <p:notesMasterId r:id="rId18"/>
  </p:notesMasterIdLst>
  <p:sldIdLst>
    <p:sldId id="338" r:id="rId3"/>
    <p:sldId id="268" r:id="rId4"/>
    <p:sldId id="3220" r:id="rId5"/>
    <p:sldId id="323" r:id="rId6"/>
    <p:sldId id="3209" r:id="rId7"/>
    <p:sldId id="3213" r:id="rId8"/>
    <p:sldId id="3210" r:id="rId9"/>
    <p:sldId id="3222" r:id="rId10"/>
    <p:sldId id="3221" r:id="rId11"/>
    <p:sldId id="3212" r:id="rId12"/>
    <p:sldId id="3216" r:id="rId13"/>
    <p:sldId id="3214" r:id="rId14"/>
    <p:sldId id="3217" r:id="rId15"/>
    <p:sldId id="3218" r:id="rId16"/>
    <p:sldId id="355" r:id="rId17"/>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4886D8"/>
    <a:srgbClr val="F47E1F"/>
    <a:srgbClr val="3E909C"/>
    <a:srgbClr val="FFD85B"/>
    <a:srgbClr val="FFC000"/>
    <a:srgbClr val="1233B0"/>
    <a:srgbClr val="7BC1CB"/>
    <a:srgbClr val="BDDE95"/>
    <a:srgbClr val="9751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8FB837D-C827-4EFA-A057-4D05807E0F7C}" styleName="佈景主題樣式 1 - 輔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佈景主題樣式 1 - 輔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FD0F851-EC5A-4D38-B0AD-8093EC10F338}" styleName="淺色樣式 1 - 輔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深色樣式 2 - 輔色 5/輔色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深色樣式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2A488322-F2BA-4B5B-9748-0D474271808F}" styleName="中等深淺樣式 3 - 輔色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8" autoAdjust="0"/>
    <p:restoredTop sz="83021" autoAdjust="0"/>
  </p:normalViewPr>
  <p:slideViewPr>
    <p:cSldViewPr snapToGrid="0">
      <p:cViewPr varScale="1">
        <p:scale>
          <a:sx n="68" d="100"/>
          <a:sy n="68" d="100"/>
        </p:scale>
        <p:origin x="1229"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5" y="3"/>
            <a:ext cx="2945659" cy="498055"/>
          </a:xfrm>
          <a:prstGeom prst="rect">
            <a:avLst/>
          </a:prstGeom>
        </p:spPr>
        <p:txBody>
          <a:bodyPr vert="horz" lIns="93177" tIns="46589" rIns="93177" bIns="46589" rtlCol="0"/>
          <a:lstStyle>
            <a:lvl1pPr algn="l">
              <a:defRPr sz="1200"/>
            </a:lvl1pPr>
          </a:lstStyle>
          <a:p>
            <a:endParaRPr lang="zh-TW" altLang="en-US"/>
          </a:p>
        </p:txBody>
      </p:sp>
      <p:sp>
        <p:nvSpPr>
          <p:cNvPr id="3" name="日期版面配置區 2"/>
          <p:cNvSpPr>
            <a:spLocks noGrp="1"/>
          </p:cNvSpPr>
          <p:nvPr>
            <p:ph type="dt" idx="1"/>
          </p:nvPr>
        </p:nvSpPr>
        <p:spPr>
          <a:xfrm>
            <a:off x="3850448" y="3"/>
            <a:ext cx="2945659" cy="498055"/>
          </a:xfrm>
          <a:prstGeom prst="rect">
            <a:avLst/>
          </a:prstGeom>
        </p:spPr>
        <p:txBody>
          <a:bodyPr vert="horz" lIns="93177" tIns="46589" rIns="93177" bIns="46589" rtlCol="0"/>
          <a:lstStyle>
            <a:lvl1pPr algn="r">
              <a:defRPr sz="1200"/>
            </a:lvl1pPr>
          </a:lstStyle>
          <a:p>
            <a:fld id="{06AA12ED-EAE5-43D9-8FAE-794722156DE7}" type="datetimeFigureOut">
              <a:rPr lang="zh-TW" altLang="en-US" smtClean="0"/>
              <a:t>2023/10/17</a:t>
            </a:fld>
            <a:endParaRPr lang="zh-TW" altLang="en-US"/>
          </a:p>
        </p:txBody>
      </p:sp>
      <p:sp>
        <p:nvSpPr>
          <p:cNvPr id="4" name="投影片圖像版面配置區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3177" tIns="46589" rIns="93177" bIns="46589" rtlCol="0" anchor="ctr"/>
          <a:lstStyle/>
          <a:p>
            <a:endParaRPr lang="zh-TW" altLang="en-US"/>
          </a:p>
        </p:txBody>
      </p:sp>
      <p:sp>
        <p:nvSpPr>
          <p:cNvPr id="5" name="備忘稿版面配置區 4"/>
          <p:cNvSpPr>
            <a:spLocks noGrp="1"/>
          </p:cNvSpPr>
          <p:nvPr>
            <p:ph type="body" sz="quarter" idx="3"/>
          </p:nvPr>
        </p:nvSpPr>
        <p:spPr>
          <a:xfrm>
            <a:off x="679768" y="4777197"/>
            <a:ext cx="5438140" cy="3908614"/>
          </a:xfrm>
          <a:prstGeom prst="rect">
            <a:avLst/>
          </a:prstGeom>
        </p:spPr>
        <p:txBody>
          <a:bodyPr vert="horz" lIns="93177" tIns="46589" rIns="93177" bIns="46589" rtlCol="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5" y="9428585"/>
            <a:ext cx="2945659" cy="498054"/>
          </a:xfrm>
          <a:prstGeom prst="rect">
            <a:avLst/>
          </a:prstGeom>
        </p:spPr>
        <p:txBody>
          <a:bodyPr vert="horz" lIns="93177" tIns="46589" rIns="93177" bIns="46589"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8" y="9428585"/>
            <a:ext cx="2945659" cy="498054"/>
          </a:xfrm>
          <a:prstGeom prst="rect">
            <a:avLst/>
          </a:prstGeom>
        </p:spPr>
        <p:txBody>
          <a:bodyPr vert="horz" lIns="93177" tIns="46589" rIns="93177" bIns="46589" rtlCol="0" anchor="b"/>
          <a:lstStyle>
            <a:lvl1pPr algn="r">
              <a:defRPr sz="1200"/>
            </a:lvl1pPr>
          </a:lstStyle>
          <a:p>
            <a:fld id="{0B921668-9497-40B9-840F-C1F34279EE48}" type="slidenum">
              <a:rPr lang="zh-TW" altLang="en-US" smtClean="0"/>
              <a:t>‹#›</a:t>
            </a:fld>
            <a:endParaRPr lang="zh-TW" altLang="en-US"/>
          </a:p>
        </p:txBody>
      </p:sp>
    </p:spTree>
    <p:extLst>
      <p:ext uri="{BB962C8B-B14F-4D97-AF65-F5344CB8AC3E}">
        <p14:creationId xmlns:p14="http://schemas.microsoft.com/office/powerpoint/2010/main" val="1806714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投影片圖像版面配置區 1"/>
          <p:cNvSpPr>
            <a:spLocks noGrp="1" noRot="1" noChangeAspect="1" noTextEdit="1"/>
          </p:cNvSpPr>
          <p:nvPr>
            <p:ph type="sldImg"/>
          </p:nvPr>
        </p:nvSpPr>
        <p:spPr bwMode="auto">
          <a:xfrm>
            <a:off x="136525" y="766763"/>
            <a:ext cx="6826250" cy="38401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dirty="0"/>
          </a:p>
        </p:txBody>
      </p:sp>
      <p:sp>
        <p:nvSpPr>
          <p:cNvPr id="4" name="投影片編號版面配置區 3"/>
          <p:cNvSpPr>
            <a:spLocks noGrp="1"/>
          </p:cNvSpPr>
          <p:nvPr>
            <p:ph type="sldNum" sz="quarter" idx="5"/>
          </p:nvPr>
        </p:nvSpPr>
        <p:spPr/>
        <p:txBody>
          <a:bodyPr/>
          <a:lstStyle/>
          <a:p>
            <a:pPr>
              <a:defRPr/>
            </a:pPr>
            <a:fld id="{FC1A00DE-922C-41D7-97C4-4B510B4A3A78}" type="slidenum">
              <a:rPr lang="zh-TW" altLang="en-US" smtClean="0"/>
              <a:pPr>
                <a:defRPr/>
              </a:pPr>
              <a:t>1</a:t>
            </a:fld>
            <a:endParaRPr lang="zh-TW" altLang="en-US"/>
          </a:p>
        </p:txBody>
      </p:sp>
    </p:spTree>
    <p:extLst>
      <p:ext uri="{BB962C8B-B14F-4D97-AF65-F5344CB8AC3E}">
        <p14:creationId xmlns:p14="http://schemas.microsoft.com/office/powerpoint/2010/main" val="26641267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342900" indent="-342900" algn="l">
              <a:buFont typeface="Arial" panose="020B0604020202020204" pitchFamily="34" charset="0"/>
              <a:buChar char="•"/>
            </a:pPr>
            <a:r>
              <a:rPr lang="zh-TW" altLang="zh-TW" sz="1200" kern="1200" dirty="0">
                <a:solidFill>
                  <a:schemeClr val="dk1"/>
                </a:solidFill>
                <a:effectLst/>
                <a:latin typeface="+mn-lt"/>
                <a:ea typeface="+mn-ea"/>
                <a:cs typeface="+mn-cs"/>
              </a:rPr>
              <a:t>主辦機關則視公共建設類別，授權所屬機關實際辦理招商、議約、簽約、履約管理等業務，例如臺北市數位內容創新中心新建營運移轉（</a:t>
            </a:r>
            <a:r>
              <a:rPr lang="en-US" altLang="zh-TW" sz="1200" kern="1200" dirty="0">
                <a:solidFill>
                  <a:schemeClr val="dk1"/>
                </a:solidFill>
                <a:effectLst/>
                <a:latin typeface="+mn-lt"/>
                <a:ea typeface="+mn-ea"/>
                <a:cs typeface="+mn-cs"/>
              </a:rPr>
              <a:t>BOT</a:t>
            </a:r>
            <a:r>
              <a:rPr lang="zh-TW" altLang="zh-TW" sz="1200" kern="1200" dirty="0">
                <a:solidFill>
                  <a:schemeClr val="dk1"/>
                </a:solidFill>
                <a:effectLst/>
                <a:latin typeface="+mn-lt"/>
                <a:ea typeface="+mn-ea"/>
                <a:cs typeface="+mn-cs"/>
              </a:rPr>
              <a:t>）案（被授權機關：臺北市政府產業發展局）、臺北市南港藝文蘇活園區營運移轉（</a:t>
            </a:r>
            <a:r>
              <a:rPr lang="en-US" altLang="zh-TW" sz="1200" kern="1200" dirty="0">
                <a:solidFill>
                  <a:schemeClr val="dk1"/>
                </a:solidFill>
                <a:effectLst/>
                <a:latin typeface="+mn-lt"/>
                <a:ea typeface="+mn-ea"/>
                <a:cs typeface="+mn-cs"/>
              </a:rPr>
              <a:t>OT</a:t>
            </a:r>
            <a:r>
              <a:rPr lang="zh-TW" altLang="zh-TW" sz="1200" kern="1200" dirty="0">
                <a:solidFill>
                  <a:schemeClr val="dk1"/>
                </a:solidFill>
                <a:effectLst/>
                <a:latin typeface="+mn-lt"/>
                <a:ea typeface="+mn-ea"/>
                <a:cs typeface="+mn-cs"/>
              </a:rPr>
              <a:t>）案（被授權機關：臺北市政府文化局）、臺北市松山運動中心營運移轉（</a:t>
            </a:r>
            <a:r>
              <a:rPr lang="en-US" altLang="zh-TW" sz="1200" kern="1200" dirty="0">
                <a:solidFill>
                  <a:schemeClr val="dk1"/>
                </a:solidFill>
                <a:effectLst/>
                <a:latin typeface="+mn-lt"/>
                <a:ea typeface="+mn-ea"/>
                <a:cs typeface="+mn-cs"/>
              </a:rPr>
              <a:t>OT</a:t>
            </a:r>
            <a:r>
              <a:rPr lang="zh-TW" altLang="zh-TW" sz="1200" kern="1200" dirty="0">
                <a:solidFill>
                  <a:schemeClr val="dk1"/>
                </a:solidFill>
                <a:effectLst/>
                <a:latin typeface="+mn-lt"/>
                <a:ea typeface="+mn-ea"/>
                <a:cs typeface="+mn-cs"/>
              </a:rPr>
              <a:t>）案（被授權機關：臺北市政府體育局）</a:t>
            </a:r>
            <a:endParaRPr lang="zh-TW" altLang="en-US" sz="1200" kern="1200" dirty="0">
              <a:solidFill>
                <a:schemeClr val="dk1"/>
              </a:solidFill>
              <a:effectLst/>
              <a:latin typeface="+mn-lt"/>
              <a:ea typeface="+mn-ea"/>
              <a:cs typeface="+mn-cs"/>
            </a:endParaRPr>
          </a:p>
        </p:txBody>
      </p:sp>
      <p:sp>
        <p:nvSpPr>
          <p:cNvPr id="4" name="投影片編號版面配置區 3"/>
          <p:cNvSpPr>
            <a:spLocks noGrp="1"/>
          </p:cNvSpPr>
          <p:nvPr>
            <p:ph type="sldNum" sz="quarter" idx="5"/>
          </p:nvPr>
        </p:nvSpPr>
        <p:spPr/>
        <p:txBody>
          <a:bodyPr/>
          <a:lstStyle/>
          <a:p>
            <a:fld id="{0B921668-9497-40B9-840F-C1F34279EE48}" type="slidenum">
              <a:rPr lang="zh-TW" altLang="en-US" smtClean="0"/>
              <a:t>11</a:t>
            </a:fld>
            <a:endParaRPr lang="zh-TW" altLang="en-US"/>
          </a:p>
        </p:txBody>
      </p:sp>
    </p:spTree>
    <p:extLst>
      <p:ext uri="{BB962C8B-B14F-4D97-AF65-F5344CB8AC3E}">
        <p14:creationId xmlns:p14="http://schemas.microsoft.com/office/powerpoint/2010/main" val="1030706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0B921668-9497-40B9-840F-C1F34279EE48}" type="slidenum">
              <a:rPr lang="zh-TW" altLang="en-US" smtClean="0"/>
              <a:t>12</a:t>
            </a:fld>
            <a:endParaRPr lang="zh-TW" altLang="en-US"/>
          </a:p>
        </p:txBody>
      </p:sp>
    </p:spTree>
    <p:extLst>
      <p:ext uri="{BB962C8B-B14F-4D97-AF65-F5344CB8AC3E}">
        <p14:creationId xmlns:p14="http://schemas.microsoft.com/office/powerpoint/2010/main" val="3933167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0B921668-9497-40B9-840F-C1F34279EE48}" type="slidenum">
              <a:rPr lang="zh-TW" altLang="en-US" smtClean="0"/>
              <a:t>14</a:t>
            </a:fld>
            <a:endParaRPr lang="zh-TW" altLang="en-US"/>
          </a:p>
        </p:txBody>
      </p:sp>
    </p:spTree>
    <p:extLst>
      <p:ext uri="{BB962C8B-B14F-4D97-AF65-F5344CB8AC3E}">
        <p14:creationId xmlns:p14="http://schemas.microsoft.com/office/powerpoint/2010/main" val="2298783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0B921668-9497-40B9-840F-C1F34279EE48}" type="slidenum">
              <a:rPr lang="zh-TW" altLang="en-US" smtClean="0"/>
              <a:t>2</a:t>
            </a:fld>
            <a:endParaRPr lang="zh-TW" altLang="en-US"/>
          </a:p>
        </p:txBody>
      </p:sp>
    </p:spTree>
    <p:extLst>
      <p:ext uri="{BB962C8B-B14F-4D97-AF65-F5344CB8AC3E}">
        <p14:creationId xmlns:p14="http://schemas.microsoft.com/office/powerpoint/2010/main" val="4220233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0B921668-9497-40B9-840F-C1F34279EE48}" type="slidenum">
              <a:rPr lang="zh-TW" altLang="en-US" smtClean="0"/>
              <a:t>3</a:t>
            </a:fld>
            <a:endParaRPr lang="zh-TW" altLang="en-US"/>
          </a:p>
        </p:txBody>
      </p:sp>
    </p:spTree>
    <p:extLst>
      <p:ext uri="{BB962C8B-B14F-4D97-AF65-F5344CB8AC3E}">
        <p14:creationId xmlns:p14="http://schemas.microsoft.com/office/powerpoint/2010/main" val="2288124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a:t>會簽案：大巨蛋聯貸、經國七海文化園區營運資產移轉及設定負擔等等</a:t>
            </a:r>
          </a:p>
        </p:txBody>
      </p:sp>
      <p:sp>
        <p:nvSpPr>
          <p:cNvPr id="4" name="投影片編號版面配置區 3"/>
          <p:cNvSpPr>
            <a:spLocks noGrp="1"/>
          </p:cNvSpPr>
          <p:nvPr>
            <p:ph type="sldNum" sz="quarter" idx="5"/>
          </p:nvPr>
        </p:nvSpPr>
        <p:spPr/>
        <p:txBody>
          <a:bodyPr/>
          <a:lstStyle/>
          <a:p>
            <a:fld id="{0B921668-9497-40B9-840F-C1F34279EE48}" type="slidenum">
              <a:rPr lang="zh-TW" altLang="en-US" smtClean="0"/>
              <a:t>4</a:t>
            </a:fld>
            <a:endParaRPr lang="zh-TW" altLang="en-US"/>
          </a:p>
        </p:txBody>
      </p:sp>
    </p:spTree>
    <p:extLst>
      <p:ext uri="{BB962C8B-B14F-4D97-AF65-F5344CB8AC3E}">
        <p14:creationId xmlns:p14="http://schemas.microsoft.com/office/powerpoint/2010/main" val="907264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35843" name="备注占位符 2"/>
          <p:cNvSpPr>
            <a:spLocks noGrp="1" noChangeArrowheads="1"/>
          </p:cNvSpPr>
          <p:nvPr>
            <p:ph type="body" idx="4294967295"/>
          </p:nvPr>
        </p:nvSpPr>
        <p:spPr/>
        <p:txBody>
          <a:bodyPr/>
          <a:lstStyle/>
          <a:p>
            <a:endParaRPr lang="zh-CN" altLang="en-US"/>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912F663-DB0F-4E3C-9FC8-1AC94C39FE5A}" type="slidenum">
              <a:rPr altLang="en-US"/>
              <a:pPr/>
              <a:t>5</a:t>
            </a:fld>
            <a:endParaRPr lang="zh-CN" altLang="en-US"/>
          </a:p>
        </p:txBody>
      </p:sp>
    </p:spTree>
    <p:extLst>
      <p:ext uri="{BB962C8B-B14F-4D97-AF65-F5344CB8AC3E}">
        <p14:creationId xmlns:p14="http://schemas.microsoft.com/office/powerpoint/2010/main" val="2476852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342900" lvl="0" indent="-342900" algn="just">
              <a:buFont typeface="+mj-ea"/>
              <a:buAutoNum type="ea1ChtPlain"/>
            </a:pPr>
            <a:r>
              <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rPr>
              <a:t>合作契約（</a:t>
            </a:r>
            <a:r>
              <a:rPr lang="en-US" altLang="zh-TW" sz="1800" kern="100" dirty="0" err="1">
                <a:effectLst/>
                <a:latin typeface="Calibri" panose="020F0502020204030204" pitchFamily="34" charset="0"/>
                <a:ea typeface="新細明體" panose="02020500000000000000" pitchFamily="18" charset="-120"/>
                <a:cs typeface="Times New Roman" panose="02020603050405020304" pitchFamily="18" charset="0"/>
              </a:rPr>
              <a:t>Kooperationsvertrag</a:t>
            </a:r>
            <a:r>
              <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rPr>
              <a:t>）中常見約款及範本</a:t>
            </a:r>
          </a:p>
          <a:p>
            <a:pPr marL="342900" lvl="0" indent="-342900" algn="just">
              <a:buFont typeface="+mj-lt"/>
              <a:buAutoNum type="arabicPeriod"/>
            </a:pPr>
            <a:r>
              <a:rPr lang="zh-TW" altLang="zh-TW" sz="1800" kern="100" dirty="0">
                <a:effectLst/>
                <a:latin typeface="Calibri" panose="020F0502020204030204" pitchFamily="34" charset="0"/>
                <a:ea typeface="新細明體" panose="02020500000000000000" pitchFamily="18" charset="-120"/>
                <a:cs typeface="Times New Roman" panose="02020603050405020304" pitchFamily="18" charset="0"/>
              </a:rPr>
              <a:t>常見約款：例如締約當事人、各方的任務和責任、時間表、契約變更時的規定、給付遲延。</a:t>
            </a:r>
            <a:endParaRPr lang="en-US" alt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marL="342900" lvl="0" indent="-342900" algn="just">
              <a:buFont typeface="+mj-lt"/>
              <a:buAutoNum type="arabicPeriod"/>
            </a:pPr>
            <a:r>
              <a:rPr lang="en-US" altLang="zh-TW" sz="1800" dirty="0">
                <a:effectLst/>
                <a:latin typeface="新細明體" panose="02020500000000000000" pitchFamily="18" charset="-120"/>
                <a:cs typeface="Times New Roman" panose="02020603050405020304" pitchFamily="18" charset="0"/>
              </a:rPr>
              <a:t>PD</a:t>
            </a:r>
            <a:r>
              <a:rPr lang="zh-TW" altLang="zh-TW" sz="1800" dirty="0">
                <a:effectLst/>
                <a:ea typeface="新細明體" panose="02020500000000000000" pitchFamily="18" charset="-120"/>
                <a:cs typeface="Times New Roman" panose="02020603050405020304" pitchFamily="18" charset="0"/>
              </a:rPr>
              <a:t>出版的公私協力叢書中之「地上建物持有人模式之公私協力契約範本」可提供</a:t>
            </a:r>
            <a:r>
              <a:rPr lang="zh-TW" altLang="en-US" sz="1800" dirty="0">
                <a:effectLst/>
                <a:ea typeface="新細明體" panose="02020500000000000000" pitchFamily="18" charset="-120"/>
                <a:cs typeface="Times New Roman" panose="02020603050405020304" pitchFamily="18" charset="0"/>
              </a:rPr>
              <a:t>參考。</a:t>
            </a:r>
            <a:endParaRPr lang="zh-TW" altLang="en-US" dirty="0"/>
          </a:p>
        </p:txBody>
      </p:sp>
      <p:sp>
        <p:nvSpPr>
          <p:cNvPr id="4" name="投影片編號版面配置區 3"/>
          <p:cNvSpPr>
            <a:spLocks noGrp="1"/>
          </p:cNvSpPr>
          <p:nvPr>
            <p:ph type="sldNum" sz="quarter" idx="5"/>
          </p:nvPr>
        </p:nvSpPr>
        <p:spPr/>
        <p:txBody>
          <a:bodyPr/>
          <a:lstStyle/>
          <a:p>
            <a:fld id="{0B921668-9497-40B9-840F-C1F34279EE48}" type="slidenum">
              <a:rPr lang="zh-TW" altLang="en-US" smtClean="0"/>
              <a:t>6</a:t>
            </a:fld>
            <a:endParaRPr lang="zh-TW" altLang="en-US"/>
          </a:p>
        </p:txBody>
      </p:sp>
    </p:spTree>
    <p:extLst>
      <p:ext uri="{BB962C8B-B14F-4D97-AF65-F5344CB8AC3E}">
        <p14:creationId xmlns:p14="http://schemas.microsoft.com/office/powerpoint/2010/main" val="30542468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b="1" dirty="0">
                <a:solidFill>
                  <a:schemeClr val="bg1">
                    <a:lumMod val="50000"/>
                  </a:schemeClr>
                </a:solidFill>
                <a:latin typeface="+mn-ea"/>
                <a:cs typeface="Open Sans" pitchFamily="34" charset="0"/>
              </a:rPr>
              <a:t>LBIH</a:t>
            </a:r>
            <a:r>
              <a:rPr lang="zh-TW" altLang="en-US" b="1" dirty="0">
                <a:solidFill>
                  <a:schemeClr val="bg1">
                    <a:lumMod val="50000"/>
                  </a:schemeClr>
                </a:solidFill>
                <a:latin typeface="+mn-ea"/>
                <a:cs typeface="Open Sans" pitchFamily="34" charset="0"/>
              </a:rPr>
              <a:t>年施工量約</a:t>
            </a:r>
            <a:r>
              <a:rPr lang="en-US" altLang="zh-TW" b="1" dirty="0">
                <a:solidFill>
                  <a:schemeClr val="bg1">
                    <a:lumMod val="50000"/>
                  </a:schemeClr>
                </a:solidFill>
                <a:latin typeface="+mn-ea"/>
                <a:cs typeface="Open Sans" pitchFamily="34" charset="0"/>
              </a:rPr>
              <a:t>5</a:t>
            </a:r>
            <a:r>
              <a:rPr lang="zh-TW" altLang="en-US" b="1" dirty="0">
                <a:solidFill>
                  <a:schemeClr val="bg1">
                    <a:lumMod val="50000"/>
                  </a:schemeClr>
                </a:solidFill>
                <a:latin typeface="+mn-ea"/>
                <a:cs typeface="Open Sans" pitchFamily="34" charset="0"/>
              </a:rPr>
              <a:t>億歐元，管理全國約</a:t>
            </a:r>
            <a:r>
              <a:rPr lang="en-US" altLang="zh-TW" b="1" dirty="0">
                <a:solidFill>
                  <a:schemeClr val="bg1">
                    <a:lumMod val="50000"/>
                  </a:schemeClr>
                </a:solidFill>
                <a:latin typeface="+mn-ea"/>
                <a:cs typeface="Open Sans" pitchFamily="34" charset="0"/>
              </a:rPr>
              <a:t>1,800</a:t>
            </a:r>
            <a:r>
              <a:rPr lang="zh-TW" altLang="en-US" b="1" dirty="0">
                <a:solidFill>
                  <a:schemeClr val="bg1">
                    <a:lumMod val="50000"/>
                  </a:schemeClr>
                </a:solidFill>
                <a:latin typeface="+mn-ea"/>
                <a:cs typeface="Open Sans" pitchFamily="34" charset="0"/>
              </a:rPr>
              <a:t>棟建築，總面積約</a:t>
            </a:r>
            <a:r>
              <a:rPr lang="en-US" altLang="zh-TW" b="1" dirty="0">
                <a:solidFill>
                  <a:schemeClr val="bg1">
                    <a:lumMod val="50000"/>
                  </a:schemeClr>
                </a:solidFill>
                <a:latin typeface="+mn-ea"/>
                <a:cs typeface="Open Sans" pitchFamily="34" charset="0"/>
              </a:rPr>
              <a:t>320</a:t>
            </a:r>
            <a:r>
              <a:rPr lang="zh-TW" altLang="en-US" b="1" dirty="0">
                <a:solidFill>
                  <a:schemeClr val="bg1">
                    <a:lumMod val="50000"/>
                  </a:schemeClr>
                </a:solidFill>
                <a:latin typeface="+mn-ea"/>
                <a:cs typeface="Open Sans" pitchFamily="34" charset="0"/>
              </a:rPr>
              <a:t>萬平方公尺</a:t>
            </a:r>
            <a:endParaRPr lang="en-US" altLang="zh-TW" b="1" dirty="0">
              <a:solidFill>
                <a:schemeClr val="bg1">
                  <a:lumMod val="50000"/>
                </a:schemeClr>
              </a:solidFill>
              <a:latin typeface="+mn-ea"/>
              <a:cs typeface="Open Sans" pitchFamily="34" charset="0"/>
            </a:endParaRPr>
          </a:p>
        </p:txBody>
      </p:sp>
      <p:sp>
        <p:nvSpPr>
          <p:cNvPr id="4" name="投影片編號版面配置區 3"/>
          <p:cNvSpPr>
            <a:spLocks noGrp="1"/>
          </p:cNvSpPr>
          <p:nvPr>
            <p:ph type="sldNum" sz="quarter" idx="5"/>
          </p:nvPr>
        </p:nvSpPr>
        <p:spPr/>
        <p:txBody>
          <a:bodyPr/>
          <a:lstStyle/>
          <a:p>
            <a:fld id="{0B921668-9497-40B9-840F-C1F34279EE48}" type="slidenum">
              <a:rPr lang="zh-TW" altLang="en-US" smtClean="0"/>
              <a:t>7</a:t>
            </a:fld>
            <a:endParaRPr lang="zh-TW" altLang="en-US"/>
          </a:p>
        </p:txBody>
      </p:sp>
    </p:spTree>
    <p:extLst>
      <p:ext uri="{BB962C8B-B14F-4D97-AF65-F5344CB8AC3E}">
        <p14:creationId xmlns:p14="http://schemas.microsoft.com/office/powerpoint/2010/main" val="3737967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zh-TW" sz="1800" dirty="0">
                <a:effectLst/>
                <a:ea typeface="新細明體" panose="02020500000000000000" pitchFamily="18" charset="-120"/>
                <a:cs typeface="Times New Roman" panose="02020603050405020304" pitchFamily="18" charset="0"/>
              </a:rPr>
              <a:t>黑森邦</a:t>
            </a:r>
            <a:r>
              <a:rPr lang="en-US" altLang="zh-TW" sz="1800" dirty="0">
                <a:effectLst/>
                <a:ea typeface="新細明體" panose="02020500000000000000" pitchFamily="18" charset="-120"/>
                <a:cs typeface="Times New Roman" panose="02020603050405020304" pitchFamily="18" charset="0"/>
              </a:rPr>
              <a:t>PPP</a:t>
            </a:r>
            <a:r>
              <a:rPr lang="zh-TW" altLang="zh-TW" sz="1800" dirty="0">
                <a:effectLst/>
                <a:ea typeface="新細明體" panose="02020500000000000000" pitchFamily="18" charset="-120"/>
                <a:cs typeface="Times New Roman" panose="02020603050405020304" pitchFamily="18" charset="0"/>
              </a:rPr>
              <a:t>計畫之流程</a:t>
            </a:r>
            <a:endParaRPr lang="zh-TW" altLang="en-US" dirty="0"/>
          </a:p>
        </p:txBody>
      </p:sp>
      <p:sp>
        <p:nvSpPr>
          <p:cNvPr id="4" name="投影片編號版面配置區 3"/>
          <p:cNvSpPr>
            <a:spLocks noGrp="1"/>
          </p:cNvSpPr>
          <p:nvPr>
            <p:ph type="sldNum" sz="quarter" idx="5"/>
          </p:nvPr>
        </p:nvSpPr>
        <p:spPr/>
        <p:txBody>
          <a:bodyPr/>
          <a:lstStyle/>
          <a:p>
            <a:fld id="{0B921668-9497-40B9-840F-C1F34279EE48}" type="slidenum">
              <a:rPr lang="zh-TW" altLang="en-US" smtClean="0"/>
              <a:t>9</a:t>
            </a:fld>
            <a:endParaRPr lang="zh-TW" altLang="en-US"/>
          </a:p>
        </p:txBody>
      </p:sp>
    </p:spTree>
    <p:extLst>
      <p:ext uri="{BB962C8B-B14F-4D97-AF65-F5344CB8AC3E}">
        <p14:creationId xmlns:p14="http://schemas.microsoft.com/office/powerpoint/2010/main" val="671019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0B921668-9497-40B9-840F-C1F34279EE48}" type="slidenum">
              <a:rPr lang="zh-TW" altLang="en-US" smtClean="0"/>
              <a:t>10</a:t>
            </a:fld>
            <a:endParaRPr lang="zh-TW" altLang="en-US"/>
          </a:p>
        </p:txBody>
      </p:sp>
    </p:spTree>
    <p:extLst>
      <p:ext uri="{BB962C8B-B14F-4D97-AF65-F5344CB8AC3E}">
        <p14:creationId xmlns:p14="http://schemas.microsoft.com/office/powerpoint/2010/main" val="1216328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zh-TW" altLang="en-US"/>
              <a:t>按一下以編輯母片標題樣式</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按一下以編輯母片副標題樣式</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pPr lvl="0"/>
            <a:fld id="{A6EC9D99-9653-4668-BB7F-FE0766148E31}" type="datetime1">
              <a:rPr lang="en-US" altLang="zh-TW" smtClean="0"/>
              <a:t>10/17/2023</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pPr lvl="0"/>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pPr lvl="0"/>
            <a:fld id="{00D45B47-7150-4A45-8A71-DBFB23C49696}"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32284275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pPr lvl="0"/>
            <a:fld id="{F2000266-CDCB-4F92-80A0-AAFBEB8E60B5}" type="datetime1">
              <a:rPr lang="en-US" altLang="zh-TW" smtClean="0"/>
              <a:t>10/17/2023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E307E651-2B93-4CC0-AC75-FDB9E5AD9F03}" type="slidenum">
              <a:rPr lang="en-US" smtClean="0"/>
              <a:t>‹#›</a:t>
            </a:fld>
            <a:endParaRPr lang="en-US"/>
          </a:p>
        </p:txBody>
      </p:sp>
    </p:spTree>
    <p:extLst>
      <p:ext uri="{BB962C8B-B14F-4D97-AF65-F5344CB8AC3E}">
        <p14:creationId xmlns:p14="http://schemas.microsoft.com/office/powerpoint/2010/main" val="451272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pPr lvl="0"/>
            <a:fld id="{DC0FB494-C434-4FA2-8433-D32AA508872B}" type="datetime1">
              <a:rPr lang="en-US" altLang="zh-TW" smtClean="0"/>
              <a:t>10/17/2023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A370C488-1E7B-408F-90EF-26DF28402AE0}" type="slidenum">
              <a:rPr lang="en-US" smtClean="0"/>
              <a:t>‹#›</a:t>
            </a:fld>
            <a:endParaRPr lang="en-US"/>
          </a:p>
        </p:txBody>
      </p:sp>
    </p:spTree>
    <p:extLst>
      <p:ext uri="{BB962C8B-B14F-4D97-AF65-F5344CB8AC3E}">
        <p14:creationId xmlns:p14="http://schemas.microsoft.com/office/powerpoint/2010/main" val="188652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標題及文字">
    <p:spTree>
      <p:nvGrpSpPr>
        <p:cNvPr id="1" name=""/>
        <p:cNvGrpSpPr/>
        <p:nvPr/>
      </p:nvGrpSpPr>
      <p:grpSpPr>
        <a:xfrm>
          <a:off x="0" y="0"/>
          <a:ext cx="0" cy="0"/>
          <a:chOff x="0" y="0"/>
          <a:chExt cx="0" cy="0"/>
        </a:xfrm>
      </p:grpSpPr>
      <p:sp>
        <p:nvSpPr>
          <p:cNvPr id="2" name="標題 1"/>
          <p:cNvSpPr>
            <a:spLocks noGrp="1"/>
          </p:cNvSpPr>
          <p:nvPr>
            <p:ph type="title"/>
          </p:nvPr>
        </p:nvSpPr>
        <p:spPr>
          <a:xfrm>
            <a:off x="1270207" y="260648"/>
            <a:ext cx="10371851" cy="720080"/>
          </a:xfrm>
        </p:spPr>
        <p:txBody>
          <a:bodyPr/>
          <a:lstStyle/>
          <a:p>
            <a:r>
              <a:rPr lang="zh-TW" altLang="en-US" dirty="0"/>
              <a:t>按一下以編輯母片標題樣式</a:t>
            </a:r>
          </a:p>
        </p:txBody>
      </p:sp>
      <p:sp>
        <p:nvSpPr>
          <p:cNvPr id="3" name="文字版面配置區 2"/>
          <p:cNvSpPr>
            <a:spLocks noGrp="1"/>
          </p:cNvSpPr>
          <p:nvPr>
            <p:ph type="body" idx="1"/>
          </p:nvPr>
        </p:nvSpPr>
        <p:spPr>
          <a:xfrm>
            <a:off x="1270207" y="1556793"/>
            <a:ext cx="10371852" cy="4612233"/>
          </a:xfrm>
        </p:spPr>
        <p:txBody>
          <a:bodyPr/>
          <a:lstStyle>
            <a:lvl1pPr>
              <a:defRPr b="0">
                <a:solidFill>
                  <a:schemeClr val="tx2"/>
                </a:solidFill>
              </a:defRPr>
            </a:lvl1pPr>
            <a:lvl2pPr>
              <a:defRPr b="0">
                <a:solidFill>
                  <a:schemeClr val="tx2"/>
                </a:solidFill>
              </a:defRPr>
            </a:lvl2pPr>
            <a:lvl3pPr>
              <a:defRPr b="0">
                <a:solidFill>
                  <a:schemeClr val="tx2"/>
                </a:solidFill>
              </a:defRPr>
            </a:lvl3pPr>
            <a:lvl4pPr>
              <a:defRPr b="0">
                <a:solidFill>
                  <a:schemeClr val="tx2"/>
                </a:solidFill>
              </a:defRPr>
            </a:lvl4pPr>
            <a:lvl5pPr>
              <a:defRPr b="0">
                <a:solidFill>
                  <a:schemeClr val="tx2"/>
                </a:solidFill>
              </a:defRPr>
            </a:lvl5p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sp>
        <p:nvSpPr>
          <p:cNvPr id="6" name="投影片編號版面配置區 5"/>
          <p:cNvSpPr>
            <a:spLocks noGrp="1"/>
          </p:cNvSpPr>
          <p:nvPr>
            <p:ph type="sldNum" sz="quarter" idx="12"/>
          </p:nvPr>
        </p:nvSpPr>
        <p:spPr>
          <a:xfrm>
            <a:off x="10574978" y="6396852"/>
            <a:ext cx="1067080" cy="276228"/>
          </a:xfrm>
        </p:spPr>
        <p:txBody>
          <a:bodyPr/>
          <a:lstStyle/>
          <a:p>
            <a:fld id="{1F259B7B-D3F0-48CB-9401-5CAC9565A32A}" type="slidenum">
              <a:rPr lang="zh-TW" altLang="en-US" smtClean="0"/>
              <a:t>‹#›</a:t>
            </a:fld>
            <a:endParaRPr lang="zh-TW" altLang="en-US"/>
          </a:p>
        </p:txBody>
      </p:sp>
      <p:cxnSp>
        <p:nvCxnSpPr>
          <p:cNvPr id="5" name="直線接點​​ 6">
            <a:extLst>
              <a:ext uri="{FF2B5EF4-FFF2-40B4-BE49-F238E27FC236}">
                <a16:creationId xmlns:a16="http://schemas.microsoft.com/office/drawing/2014/main" id="{26D16F5B-9C5D-4E84-8AB4-E09520A03B6C}"/>
              </a:ext>
            </a:extLst>
          </p:cNvPr>
          <p:cNvCxnSpPr>
            <a:cxnSpLocks/>
          </p:cNvCxnSpPr>
          <p:nvPr userDrawn="1"/>
        </p:nvCxnSpPr>
        <p:spPr>
          <a:xfrm>
            <a:off x="1270207" y="1052736"/>
            <a:ext cx="10371851" cy="0"/>
          </a:xfrm>
          <a:prstGeom prst="line">
            <a:avLst/>
          </a:prstGeom>
          <a:ln w="12700">
            <a:solidFill>
              <a:schemeClr val="accent1">
                <a:lumMod val="50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62515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封面页">
    <p:spTree>
      <p:nvGrpSpPr>
        <p:cNvPr id="1" name=""/>
        <p:cNvGrpSpPr/>
        <p:nvPr/>
      </p:nvGrpSpPr>
      <p:grpSpPr>
        <a:xfrm>
          <a:off x="0" y="0"/>
          <a:ext cx="0" cy="0"/>
          <a:chOff x="0" y="0"/>
          <a:chExt cx="0" cy="0"/>
        </a:xfrm>
      </p:grpSpPr>
      <p:sp>
        <p:nvSpPr>
          <p:cNvPr id="2" name="矩形 6"/>
          <p:cNvSpPr/>
          <p:nvPr userDrawn="1"/>
        </p:nvSpPr>
        <p:spPr>
          <a:xfrm>
            <a:off x="8195734" y="626064"/>
            <a:ext cx="2660426" cy="5605872"/>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193675">
            <a:solidFill>
              <a:schemeClr val="accent1"/>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 name="文本占位符 3"/>
          <p:cNvSpPr>
            <a:spLocks noGrp="1"/>
          </p:cNvSpPr>
          <p:nvPr>
            <p:ph type="body" sz="quarter" idx="10" hasCustomPrompt="1"/>
          </p:nvPr>
        </p:nvSpPr>
        <p:spPr>
          <a:xfrm>
            <a:off x="2937933" y="2959364"/>
            <a:ext cx="7189147" cy="1223169"/>
          </a:xfrm>
          <a:prstGeom prst="rect">
            <a:avLst/>
          </a:prstGeom>
        </p:spPr>
        <p:txBody>
          <a:bodyPr/>
          <a:lstStyle>
            <a:lvl1pPr marL="0" indent="0" algn="r">
              <a:buNone/>
              <a:defRPr sz="8800"/>
            </a:lvl1pPr>
          </a:lstStyle>
          <a:p>
            <a:pPr lvl="0"/>
            <a:r>
              <a:rPr lang="zh-CN" altLang="en-US" b="1" dirty="0">
                <a:solidFill>
                  <a:schemeClr val="tx1">
                    <a:lumMod val="85000"/>
                    <a:lumOff val="15000"/>
                  </a:schemeClr>
                </a:solidFill>
                <a:cs typeface="+mn-ea"/>
                <a:sym typeface="+mn-lt"/>
              </a:rPr>
              <a:t>添加论文名称</a:t>
            </a:r>
            <a:endParaRPr lang="zh-CN" altLang="en-US" dirty="0"/>
          </a:p>
        </p:txBody>
      </p:sp>
      <p:sp>
        <p:nvSpPr>
          <p:cNvPr id="7" name="矩形 6"/>
          <p:cNvSpPr/>
          <p:nvPr userDrawn="1"/>
        </p:nvSpPr>
        <p:spPr>
          <a:xfrm flipH="1">
            <a:off x="598448" y="146778"/>
            <a:ext cx="364297" cy="767622"/>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76200">
            <a:solidFill>
              <a:schemeClr val="accent1"/>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8" name="文本占位符 3"/>
          <p:cNvSpPr>
            <a:spLocks noGrp="1"/>
          </p:cNvSpPr>
          <p:nvPr>
            <p:ph type="body" sz="quarter" idx="13" hasCustomPrompt="1"/>
          </p:nvPr>
        </p:nvSpPr>
        <p:spPr>
          <a:xfrm>
            <a:off x="685800" y="392709"/>
            <a:ext cx="3564466" cy="275759"/>
          </a:xfrm>
          <a:prstGeom prst="rect">
            <a:avLst/>
          </a:prstGeom>
        </p:spPr>
        <p:txBody>
          <a:bodyPr/>
          <a:lstStyle>
            <a:lvl1pPr marL="0" indent="0" algn="l">
              <a:buNone/>
              <a:defRPr sz="1800" b="0" i="0" u="none"/>
            </a:lvl1pPr>
          </a:lstStyle>
          <a:p>
            <a:r>
              <a:rPr lang="en-US" altLang="zh-CN" dirty="0">
                <a:latin typeface="+mn-lt"/>
                <a:cs typeface="+mn-ea"/>
                <a:sym typeface="+mn-lt"/>
              </a:rPr>
              <a:t>PRESENTED BY OfficePLUS</a:t>
            </a:r>
          </a:p>
        </p:txBody>
      </p:sp>
      <p:sp useBgFill="1">
        <p:nvSpPr>
          <p:cNvPr id="10" name="文本占位符 9"/>
          <p:cNvSpPr>
            <a:spLocks noGrp="1"/>
          </p:cNvSpPr>
          <p:nvPr>
            <p:ph type="body" sz="quarter" idx="14" hasCustomPrompt="1"/>
          </p:nvPr>
        </p:nvSpPr>
        <p:spPr>
          <a:xfrm>
            <a:off x="2937933" y="2443163"/>
            <a:ext cx="7188730" cy="515937"/>
          </a:xfrm>
          <a:prstGeom prst="rect">
            <a:avLst/>
          </a:prstGeom>
        </p:spPr>
        <p:txBody>
          <a:bodyPr/>
          <a:lstStyle>
            <a:lvl1pPr marL="0" indent="0" algn="r">
              <a:buNone/>
              <a:defRPr>
                <a:solidFill>
                  <a:schemeClr val="accent1"/>
                </a:solidFill>
              </a:defRPr>
            </a:lvl1pPr>
            <a:lvl2pPr algn="r">
              <a:defRPr/>
            </a:lvl2pPr>
            <a:lvl3pPr algn="r">
              <a:defRPr/>
            </a:lvl3pPr>
            <a:lvl4pPr algn="r">
              <a:defRPr/>
            </a:lvl4pPr>
            <a:lvl5pPr algn="r">
              <a:defRPr/>
            </a:lvl5pPr>
          </a:lstStyle>
          <a:p>
            <a:pPr lvl="0"/>
            <a:r>
              <a:rPr lang="en-US" altLang="zh-CN" dirty="0"/>
              <a:t>XXX</a:t>
            </a:r>
            <a:r>
              <a:rPr lang="zh-CN" altLang="en-US" dirty="0"/>
              <a:t>学部</a:t>
            </a:r>
            <a:r>
              <a:rPr lang="en-US" altLang="zh-CN" dirty="0"/>
              <a:t>XXX</a:t>
            </a:r>
            <a:r>
              <a:rPr lang="zh-CN" altLang="en-US" dirty="0"/>
              <a:t>大学</a:t>
            </a:r>
          </a:p>
        </p:txBody>
      </p:sp>
      <p:sp useBgFill="1">
        <p:nvSpPr>
          <p:cNvPr id="11" name="文本占位符 9"/>
          <p:cNvSpPr>
            <a:spLocks noGrp="1"/>
          </p:cNvSpPr>
          <p:nvPr>
            <p:ph type="body" sz="quarter" idx="15" hasCustomPrompt="1"/>
          </p:nvPr>
        </p:nvSpPr>
        <p:spPr>
          <a:xfrm>
            <a:off x="2937933" y="4182534"/>
            <a:ext cx="7188730" cy="381972"/>
          </a:xfrm>
          <a:prstGeom prst="rect">
            <a:avLst/>
          </a:prstGeom>
        </p:spPr>
        <p:txBody>
          <a:bodyPr/>
          <a:lstStyle>
            <a:lvl1pPr marL="0" indent="0" algn="r">
              <a:buNone/>
              <a:defRPr sz="1800">
                <a:solidFill>
                  <a:schemeClr val="tx1"/>
                </a:solidFill>
              </a:defRPr>
            </a:lvl1pPr>
            <a:lvl2pPr algn="r">
              <a:defRPr/>
            </a:lvl2pPr>
            <a:lvl3pPr algn="r">
              <a:defRPr/>
            </a:lvl3pPr>
            <a:lvl4pPr algn="r">
              <a:defRPr/>
            </a:lvl4pPr>
            <a:lvl5pPr algn="r">
              <a:defRPr/>
            </a:lvl5pPr>
          </a:lstStyle>
          <a:p>
            <a:pPr lvl="0"/>
            <a:r>
              <a:rPr lang="zh-CN" altLang="en-US" dirty="0"/>
              <a:t>点击此处添加文本内容，如关键词、部分简单介绍等。</a:t>
            </a:r>
          </a:p>
        </p:txBody>
      </p:sp>
    </p:spTree>
    <p:extLst>
      <p:ext uri="{BB962C8B-B14F-4D97-AF65-F5344CB8AC3E}">
        <p14:creationId xmlns:p14="http://schemas.microsoft.com/office/powerpoint/2010/main" val="37110763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三项目录">
    <p:bg>
      <p:bgPr>
        <a:solidFill>
          <a:schemeClr val="accent1"/>
        </a:solidFill>
        <a:effectLst/>
      </p:bgPr>
    </p:bg>
    <p:spTree>
      <p:nvGrpSpPr>
        <p:cNvPr id="1" name=""/>
        <p:cNvGrpSpPr/>
        <p:nvPr/>
      </p:nvGrpSpPr>
      <p:grpSpPr>
        <a:xfrm>
          <a:off x="0" y="0"/>
          <a:ext cx="0" cy="0"/>
          <a:chOff x="0" y="0"/>
          <a:chExt cx="0" cy="0"/>
        </a:xfrm>
      </p:grpSpPr>
      <p:sp>
        <p:nvSpPr>
          <p:cNvPr id="2" name="矩形 1"/>
          <p:cNvSpPr/>
          <p:nvPr userDrawn="1"/>
        </p:nvSpPr>
        <p:spPr>
          <a:xfrm>
            <a:off x="996845" y="0"/>
            <a:ext cx="854439" cy="29905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userDrawn="1"/>
        </p:nvSpPr>
        <p:spPr>
          <a:xfrm>
            <a:off x="1085510" y="116296"/>
            <a:ext cx="677108" cy="2858043"/>
          </a:xfrm>
          <a:prstGeom prst="rect">
            <a:avLst/>
          </a:prstGeom>
          <a:noFill/>
        </p:spPr>
        <p:txBody>
          <a:bodyPr vert="eaVert" wrap="square" rtlCol="0">
            <a:spAutoFit/>
          </a:bodyPr>
          <a:lstStyle/>
          <a:p>
            <a:endParaRPr lang="zh-CN" altLang="en-US" sz="3200" dirty="0"/>
          </a:p>
        </p:txBody>
      </p:sp>
      <p:sp>
        <p:nvSpPr>
          <p:cNvPr id="5" name="文本占位符 4"/>
          <p:cNvSpPr>
            <a:spLocks noGrp="1"/>
          </p:cNvSpPr>
          <p:nvPr>
            <p:ph type="body" sz="quarter" idx="10" hasCustomPrompt="1"/>
          </p:nvPr>
        </p:nvSpPr>
        <p:spPr>
          <a:xfrm>
            <a:off x="1142738" y="116296"/>
            <a:ext cx="562652" cy="2709350"/>
          </a:xfrm>
          <a:prstGeom prst="rect">
            <a:avLst/>
          </a:prstGeom>
        </p:spPr>
        <p:txBody>
          <a:bodyPr vert="eaVert"/>
          <a:lstStyle>
            <a:lvl1pPr marL="0" indent="0">
              <a:buNone/>
              <a:defRPr/>
            </a:lvl1pPr>
          </a:lstStyle>
          <a:p>
            <a:pPr lvl="0"/>
            <a:r>
              <a:rPr lang="en-US" altLang="zh-CN" dirty="0"/>
              <a:t>CONTENT </a:t>
            </a:r>
            <a:r>
              <a:rPr lang="zh-CN" altLang="en-US" dirty="0"/>
              <a:t>目录</a:t>
            </a:r>
          </a:p>
        </p:txBody>
      </p:sp>
      <p:sp>
        <p:nvSpPr>
          <p:cNvPr id="7" name="文本占位符 6"/>
          <p:cNvSpPr>
            <a:spLocks noGrp="1"/>
          </p:cNvSpPr>
          <p:nvPr>
            <p:ph type="body" sz="quarter" idx="11" hasCustomPrompt="1"/>
          </p:nvPr>
        </p:nvSpPr>
        <p:spPr>
          <a:xfrm>
            <a:off x="2341550" y="2286000"/>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14" name="文本占位符 6"/>
          <p:cNvSpPr>
            <a:spLocks noGrp="1"/>
          </p:cNvSpPr>
          <p:nvPr>
            <p:ph type="body" sz="quarter" idx="12" hasCustomPrompt="1"/>
          </p:nvPr>
        </p:nvSpPr>
        <p:spPr>
          <a:xfrm>
            <a:off x="2341550" y="2990539"/>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15" name="文本占位符 6"/>
          <p:cNvSpPr>
            <a:spLocks noGrp="1"/>
          </p:cNvSpPr>
          <p:nvPr>
            <p:ph type="body" sz="quarter" idx="13" hasCustomPrompt="1"/>
          </p:nvPr>
        </p:nvSpPr>
        <p:spPr>
          <a:xfrm>
            <a:off x="5560687" y="2286000"/>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16" name="文本占位符 6"/>
          <p:cNvSpPr>
            <a:spLocks noGrp="1"/>
          </p:cNvSpPr>
          <p:nvPr>
            <p:ph type="body" sz="quarter" idx="14" hasCustomPrompt="1"/>
          </p:nvPr>
        </p:nvSpPr>
        <p:spPr>
          <a:xfrm>
            <a:off x="5560688" y="2990539"/>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17" name="文本占位符 6"/>
          <p:cNvSpPr>
            <a:spLocks noGrp="1"/>
          </p:cNvSpPr>
          <p:nvPr>
            <p:ph type="body" sz="quarter" idx="15" hasCustomPrompt="1"/>
          </p:nvPr>
        </p:nvSpPr>
        <p:spPr>
          <a:xfrm>
            <a:off x="8779825" y="2286000"/>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18" name="文本占位符 6"/>
          <p:cNvSpPr>
            <a:spLocks noGrp="1"/>
          </p:cNvSpPr>
          <p:nvPr>
            <p:ph type="body" sz="quarter" idx="16" hasCustomPrompt="1"/>
          </p:nvPr>
        </p:nvSpPr>
        <p:spPr>
          <a:xfrm>
            <a:off x="8779825" y="2990539"/>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Tree>
    <p:extLst>
      <p:ext uri="{BB962C8B-B14F-4D97-AF65-F5344CB8AC3E}">
        <p14:creationId xmlns:p14="http://schemas.microsoft.com/office/powerpoint/2010/main" val="486188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四项目录">
    <p:bg>
      <p:bgPr>
        <a:solidFill>
          <a:schemeClr val="accent1"/>
        </a:solidFill>
        <a:effectLst/>
      </p:bgPr>
    </p:bg>
    <p:spTree>
      <p:nvGrpSpPr>
        <p:cNvPr id="1" name=""/>
        <p:cNvGrpSpPr/>
        <p:nvPr/>
      </p:nvGrpSpPr>
      <p:grpSpPr>
        <a:xfrm>
          <a:off x="0" y="0"/>
          <a:ext cx="0" cy="0"/>
          <a:chOff x="0" y="0"/>
          <a:chExt cx="0" cy="0"/>
        </a:xfrm>
      </p:grpSpPr>
      <p:sp>
        <p:nvSpPr>
          <p:cNvPr id="2" name="矩形 1"/>
          <p:cNvSpPr/>
          <p:nvPr userDrawn="1"/>
        </p:nvSpPr>
        <p:spPr>
          <a:xfrm>
            <a:off x="996845" y="0"/>
            <a:ext cx="854439" cy="29905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userDrawn="1"/>
        </p:nvSpPr>
        <p:spPr>
          <a:xfrm>
            <a:off x="1085510" y="116296"/>
            <a:ext cx="677108" cy="2858043"/>
          </a:xfrm>
          <a:prstGeom prst="rect">
            <a:avLst/>
          </a:prstGeom>
          <a:noFill/>
        </p:spPr>
        <p:txBody>
          <a:bodyPr vert="eaVert" wrap="square" rtlCol="0">
            <a:spAutoFit/>
          </a:bodyPr>
          <a:lstStyle/>
          <a:p>
            <a:endParaRPr lang="zh-CN" altLang="en-US" sz="3200" dirty="0"/>
          </a:p>
        </p:txBody>
      </p:sp>
      <p:sp>
        <p:nvSpPr>
          <p:cNvPr id="5" name="文本占位符 4"/>
          <p:cNvSpPr>
            <a:spLocks noGrp="1"/>
          </p:cNvSpPr>
          <p:nvPr>
            <p:ph type="body" sz="quarter" idx="10" hasCustomPrompt="1"/>
          </p:nvPr>
        </p:nvSpPr>
        <p:spPr>
          <a:xfrm>
            <a:off x="1142738" y="116296"/>
            <a:ext cx="562652" cy="2709350"/>
          </a:xfrm>
          <a:prstGeom prst="rect">
            <a:avLst/>
          </a:prstGeom>
        </p:spPr>
        <p:txBody>
          <a:bodyPr vert="eaVert"/>
          <a:lstStyle>
            <a:lvl1pPr marL="0" indent="0">
              <a:buNone/>
              <a:defRPr/>
            </a:lvl1pPr>
          </a:lstStyle>
          <a:p>
            <a:pPr lvl="0"/>
            <a:r>
              <a:rPr lang="en-US" altLang="zh-CN" dirty="0"/>
              <a:t>CONTENT </a:t>
            </a:r>
            <a:r>
              <a:rPr lang="zh-CN" altLang="en-US" dirty="0"/>
              <a:t>目录</a:t>
            </a:r>
          </a:p>
        </p:txBody>
      </p:sp>
      <p:sp>
        <p:nvSpPr>
          <p:cNvPr id="7" name="文本占位符 6"/>
          <p:cNvSpPr>
            <a:spLocks noGrp="1"/>
          </p:cNvSpPr>
          <p:nvPr>
            <p:ph type="body" sz="quarter" idx="11" hasCustomPrompt="1"/>
          </p:nvPr>
        </p:nvSpPr>
        <p:spPr>
          <a:xfrm>
            <a:off x="2341550" y="2286000"/>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14" name="文本占位符 6"/>
          <p:cNvSpPr>
            <a:spLocks noGrp="1"/>
          </p:cNvSpPr>
          <p:nvPr>
            <p:ph type="body" sz="quarter" idx="12" hasCustomPrompt="1"/>
          </p:nvPr>
        </p:nvSpPr>
        <p:spPr>
          <a:xfrm>
            <a:off x="2341550" y="2990539"/>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15" name="文本占位符 6"/>
          <p:cNvSpPr>
            <a:spLocks noGrp="1"/>
          </p:cNvSpPr>
          <p:nvPr>
            <p:ph type="body" sz="quarter" idx="13" hasCustomPrompt="1"/>
          </p:nvPr>
        </p:nvSpPr>
        <p:spPr>
          <a:xfrm>
            <a:off x="6096000" y="2286000"/>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16" name="文本占位符 6"/>
          <p:cNvSpPr>
            <a:spLocks noGrp="1"/>
          </p:cNvSpPr>
          <p:nvPr>
            <p:ph type="body" sz="quarter" idx="14" hasCustomPrompt="1"/>
          </p:nvPr>
        </p:nvSpPr>
        <p:spPr>
          <a:xfrm>
            <a:off x="6096001" y="2990539"/>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19" name="文本占位符 6"/>
          <p:cNvSpPr>
            <a:spLocks noGrp="1"/>
          </p:cNvSpPr>
          <p:nvPr>
            <p:ph type="body" sz="quarter" idx="17" hasCustomPrompt="1"/>
          </p:nvPr>
        </p:nvSpPr>
        <p:spPr>
          <a:xfrm>
            <a:off x="2341550" y="3934918"/>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20" name="文本占位符 6"/>
          <p:cNvSpPr>
            <a:spLocks noGrp="1"/>
          </p:cNvSpPr>
          <p:nvPr>
            <p:ph type="body" sz="quarter" idx="18" hasCustomPrompt="1"/>
          </p:nvPr>
        </p:nvSpPr>
        <p:spPr>
          <a:xfrm>
            <a:off x="2341550" y="4639457"/>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21" name="文本占位符 6"/>
          <p:cNvSpPr>
            <a:spLocks noGrp="1"/>
          </p:cNvSpPr>
          <p:nvPr>
            <p:ph type="body" sz="quarter" idx="19" hasCustomPrompt="1"/>
          </p:nvPr>
        </p:nvSpPr>
        <p:spPr>
          <a:xfrm>
            <a:off x="6096000" y="3934918"/>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22" name="文本占位符 6"/>
          <p:cNvSpPr>
            <a:spLocks noGrp="1"/>
          </p:cNvSpPr>
          <p:nvPr>
            <p:ph type="body" sz="quarter" idx="20" hasCustomPrompt="1"/>
          </p:nvPr>
        </p:nvSpPr>
        <p:spPr>
          <a:xfrm>
            <a:off x="6096001" y="4639457"/>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Tree>
    <p:extLst>
      <p:ext uri="{BB962C8B-B14F-4D97-AF65-F5344CB8AC3E}">
        <p14:creationId xmlns:p14="http://schemas.microsoft.com/office/powerpoint/2010/main" val="19205635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五项目录">
    <p:bg>
      <p:bgPr>
        <a:solidFill>
          <a:schemeClr val="accent1"/>
        </a:solidFill>
        <a:effectLst/>
      </p:bgPr>
    </p:bg>
    <p:spTree>
      <p:nvGrpSpPr>
        <p:cNvPr id="1" name=""/>
        <p:cNvGrpSpPr/>
        <p:nvPr/>
      </p:nvGrpSpPr>
      <p:grpSpPr>
        <a:xfrm>
          <a:off x="0" y="0"/>
          <a:ext cx="0" cy="0"/>
          <a:chOff x="0" y="0"/>
          <a:chExt cx="0" cy="0"/>
        </a:xfrm>
      </p:grpSpPr>
      <p:sp>
        <p:nvSpPr>
          <p:cNvPr id="2" name="矩形 1"/>
          <p:cNvSpPr/>
          <p:nvPr userDrawn="1"/>
        </p:nvSpPr>
        <p:spPr>
          <a:xfrm>
            <a:off x="996845" y="0"/>
            <a:ext cx="854439" cy="29905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userDrawn="1"/>
        </p:nvSpPr>
        <p:spPr>
          <a:xfrm>
            <a:off x="1085510" y="116296"/>
            <a:ext cx="677108" cy="2858043"/>
          </a:xfrm>
          <a:prstGeom prst="rect">
            <a:avLst/>
          </a:prstGeom>
          <a:noFill/>
        </p:spPr>
        <p:txBody>
          <a:bodyPr vert="eaVert" wrap="square" rtlCol="0">
            <a:spAutoFit/>
          </a:bodyPr>
          <a:lstStyle/>
          <a:p>
            <a:endParaRPr lang="zh-CN" altLang="en-US" sz="3200" dirty="0"/>
          </a:p>
        </p:txBody>
      </p:sp>
      <p:sp>
        <p:nvSpPr>
          <p:cNvPr id="5" name="文本占位符 4"/>
          <p:cNvSpPr>
            <a:spLocks noGrp="1"/>
          </p:cNvSpPr>
          <p:nvPr>
            <p:ph type="body" sz="quarter" idx="10" hasCustomPrompt="1"/>
          </p:nvPr>
        </p:nvSpPr>
        <p:spPr>
          <a:xfrm>
            <a:off x="1142738" y="116296"/>
            <a:ext cx="562652" cy="2709350"/>
          </a:xfrm>
          <a:prstGeom prst="rect">
            <a:avLst/>
          </a:prstGeom>
        </p:spPr>
        <p:txBody>
          <a:bodyPr vert="eaVert"/>
          <a:lstStyle>
            <a:lvl1pPr marL="0" indent="0">
              <a:buNone/>
              <a:defRPr/>
            </a:lvl1pPr>
          </a:lstStyle>
          <a:p>
            <a:pPr lvl="0"/>
            <a:r>
              <a:rPr lang="en-US" altLang="zh-CN" dirty="0"/>
              <a:t>CONTENT </a:t>
            </a:r>
            <a:r>
              <a:rPr lang="zh-CN" altLang="en-US" dirty="0"/>
              <a:t>目录</a:t>
            </a:r>
          </a:p>
        </p:txBody>
      </p:sp>
      <p:sp>
        <p:nvSpPr>
          <p:cNvPr id="7" name="文本占位符 6"/>
          <p:cNvSpPr>
            <a:spLocks noGrp="1"/>
          </p:cNvSpPr>
          <p:nvPr>
            <p:ph type="body" sz="quarter" idx="11" hasCustomPrompt="1"/>
          </p:nvPr>
        </p:nvSpPr>
        <p:spPr>
          <a:xfrm>
            <a:off x="2341550" y="2286000"/>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14" name="文本占位符 6"/>
          <p:cNvSpPr>
            <a:spLocks noGrp="1"/>
          </p:cNvSpPr>
          <p:nvPr>
            <p:ph type="body" sz="quarter" idx="12" hasCustomPrompt="1"/>
          </p:nvPr>
        </p:nvSpPr>
        <p:spPr>
          <a:xfrm>
            <a:off x="2341550" y="2990539"/>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15" name="文本占位符 6"/>
          <p:cNvSpPr>
            <a:spLocks noGrp="1"/>
          </p:cNvSpPr>
          <p:nvPr>
            <p:ph type="body" sz="quarter" idx="13" hasCustomPrompt="1"/>
          </p:nvPr>
        </p:nvSpPr>
        <p:spPr>
          <a:xfrm>
            <a:off x="5560687" y="2286000"/>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16" name="文本占位符 6"/>
          <p:cNvSpPr>
            <a:spLocks noGrp="1"/>
          </p:cNvSpPr>
          <p:nvPr>
            <p:ph type="body" sz="quarter" idx="14" hasCustomPrompt="1"/>
          </p:nvPr>
        </p:nvSpPr>
        <p:spPr>
          <a:xfrm>
            <a:off x="5560688" y="2990539"/>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17" name="文本占位符 6"/>
          <p:cNvSpPr>
            <a:spLocks noGrp="1"/>
          </p:cNvSpPr>
          <p:nvPr>
            <p:ph type="body" sz="quarter" idx="15" hasCustomPrompt="1"/>
          </p:nvPr>
        </p:nvSpPr>
        <p:spPr>
          <a:xfrm>
            <a:off x="8779825" y="2286000"/>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18" name="文本占位符 6"/>
          <p:cNvSpPr>
            <a:spLocks noGrp="1"/>
          </p:cNvSpPr>
          <p:nvPr>
            <p:ph type="body" sz="quarter" idx="16" hasCustomPrompt="1"/>
          </p:nvPr>
        </p:nvSpPr>
        <p:spPr>
          <a:xfrm>
            <a:off x="8779825" y="2990539"/>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19" name="文本占位符 6"/>
          <p:cNvSpPr>
            <a:spLocks noGrp="1"/>
          </p:cNvSpPr>
          <p:nvPr>
            <p:ph type="body" sz="quarter" idx="17" hasCustomPrompt="1"/>
          </p:nvPr>
        </p:nvSpPr>
        <p:spPr>
          <a:xfrm>
            <a:off x="2341550" y="3934918"/>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20" name="文本占位符 6"/>
          <p:cNvSpPr>
            <a:spLocks noGrp="1"/>
          </p:cNvSpPr>
          <p:nvPr>
            <p:ph type="body" sz="quarter" idx="18" hasCustomPrompt="1"/>
          </p:nvPr>
        </p:nvSpPr>
        <p:spPr>
          <a:xfrm>
            <a:off x="2341550" y="4639457"/>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21" name="文本占位符 6"/>
          <p:cNvSpPr>
            <a:spLocks noGrp="1"/>
          </p:cNvSpPr>
          <p:nvPr>
            <p:ph type="body" sz="quarter" idx="19" hasCustomPrompt="1"/>
          </p:nvPr>
        </p:nvSpPr>
        <p:spPr>
          <a:xfrm>
            <a:off x="5560687" y="3934918"/>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22" name="文本占位符 6"/>
          <p:cNvSpPr>
            <a:spLocks noGrp="1"/>
          </p:cNvSpPr>
          <p:nvPr>
            <p:ph type="body" sz="quarter" idx="20" hasCustomPrompt="1"/>
          </p:nvPr>
        </p:nvSpPr>
        <p:spPr>
          <a:xfrm>
            <a:off x="5560688" y="4639457"/>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Tree>
    <p:extLst>
      <p:ext uri="{BB962C8B-B14F-4D97-AF65-F5344CB8AC3E}">
        <p14:creationId xmlns:p14="http://schemas.microsoft.com/office/powerpoint/2010/main" val="37189676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六项目录">
    <p:bg>
      <p:bgPr>
        <a:solidFill>
          <a:schemeClr val="accent1"/>
        </a:solidFill>
        <a:effectLst/>
      </p:bgPr>
    </p:bg>
    <p:spTree>
      <p:nvGrpSpPr>
        <p:cNvPr id="1" name=""/>
        <p:cNvGrpSpPr/>
        <p:nvPr/>
      </p:nvGrpSpPr>
      <p:grpSpPr>
        <a:xfrm>
          <a:off x="0" y="0"/>
          <a:ext cx="0" cy="0"/>
          <a:chOff x="0" y="0"/>
          <a:chExt cx="0" cy="0"/>
        </a:xfrm>
      </p:grpSpPr>
      <p:sp>
        <p:nvSpPr>
          <p:cNvPr id="2" name="矩形 1"/>
          <p:cNvSpPr/>
          <p:nvPr userDrawn="1"/>
        </p:nvSpPr>
        <p:spPr>
          <a:xfrm>
            <a:off x="996845" y="0"/>
            <a:ext cx="854439" cy="29905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userDrawn="1"/>
        </p:nvSpPr>
        <p:spPr>
          <a:xfrm>
            <a:off x="1085510" y="116296"/>
            <a:ext cx="677108" cy="2858043"/>
          </a:xfrm>
          <a:prstGeom prst="rect">
            <a:avLst/>
          </a:prstGeom>
          <a:noFill/>
        </p:spPr>
        <p:txBody>
          <a:bodyPr vert="eaVert" wrap="square" rtlCol="0">
            <a:spAutoFit/>
          </a:bodyPr>
          <a:lstStyle/>
          <a:p>
            <a:endParaRPr lang="zh-CN" altLang="en-US" sz="3200" dirty="0"/>
          </a:p>
        </p:txBody>
      </p:sp>
      <p:sp>
        <p:nvSpPr>
          <p:cNvPr id="5" name="文本占位符 4"/>
          <p:cNvSpPr>
            <a:spLocks noGrp="1"/>
          </p:cNvSpPr>
          <p:nvPr>
            <p:ph type="body" sz="quarter" idx="10" hasCustomPrompt="1"/>
          </p:nvPr>
        </p:nvSpPr>
        <p:spPr>
          <a:xfrm>
            <a:off x="1142738" y="116296"/>
            <a:ext cx="562652" cy="2709350"/>
          </a:xfrm>
          <a:prstGeom prst="rect">
            <a:avLst/>
          </a:prstGeom>
        </p:spPr>
        <p:txBody>
          <a:bodyPr vert="eaVert"/>
          <a:lstStyle>
            <a:lvl1pPr marL="0" indent="0">
              <a:buNone/>
              <a:defRPr/>
            </a:lvl1pPr>
          </a:lstStyle>
          <a:p>
            <a:pPr lvl="0"/>
            <a:r>
              <a:rPr lang="en-US" altLang="zh-CN" dirty="0"/>
              <a:t>CONTENT </a:t>
            </a:r>
            <a:r>
              <a:rPr lang="zh-CN" altLang="en-US" dirty="0"/>
              <a:t>目录</a:t>
            </a:r>
          </a:p>
        </p:txBody>
      </p:sp>
      <p:sp>
        <p:nvSpPr>
          <p:cNvPr id="7" name="文本占位符 6"/>
          <p:cNvSpPr>
            <a:spLocks noGrp="1"/>
          </p:cNvSpPr>
          <p:nvPr>
            <p:ph type="body" sz="quarter" idx="11" hasCustomPrompt="1"/>
          </p:nvPr>
        </p:nvSpPr>
        <p:spPr>
          <a:xfrm>
            <a:off x="2341550" y="2286000"/>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14" name="文本占位符 6"/>
          <p:cNvSpPr>
            <a:spLocks noGrp="1"/>
          </p:cNvSpPr>
          <p:nvPr>
            <p:ph type="body" sz="quarter" idx="12" hasCustomPrompt="1"/>
          </p:nvPr>
        </p:nvSpPr>
        <p:spPr>
          <a:xfrm>
            <a:off x="2341550" y="2990539"/>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15" name="文本占位符 6"/>
          <p:cNvSpPr>
            <a:spLocks noGrp="1"/>
          </p:cNvSpPr>
          <p:nvPr>
            <p:ph type="body" sz="quarter" idx="13" hasCustomPrompt="1"/>
          </p:nvPr>
        </p:nvSpPr>
        <p:spPr>
          <a:xfrm>
            <a:off x="5560687" y="2286000"/>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16" name="文本占位符 6"/>
          <p:cNvSpPr>
            <a:spLocks noGrp="1"/>
          </p:cNvSpPr>
          <p:nvPr>
            <p:ph type="body" sz="quarter" idx="14" hasCustomPrompt="1"/>
          </p:nvPr>
        </p:nvSpPr>
        <p:spPr>
          <a:xfrm>
            <a:off x="5560688" y="2990539"/>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17" name="文本占位符 6"/>
          <p:cNvSpPr>
            <a:spLocks noGrp="1"/>
          </p:cNvSpPr>
          <p:nvPr>
            <p:ph type="body" sz="quarter" idx="15" hasCustomPrompt="1"/>
          </p:nvPr>
        </p:nvSpPr>
        <p:spPr>
          <a:xfrm>
            <a:off x="8779825" y="2286000"/>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18" name="文本占位符 6"/>
          <p:cNvSpPr>
            <a:spLocks noGrp="1"/>
          </p:cNvSpPr>
          <p:nvPr>
            <p:ph type="body" sz="quarter" idx="16" hasCustomPrompt="1"/>
          </p:nvPr>
        </p:nvSpPr>
        <p:spPr>
          <a:xfrm>
            <a:off x="8779825" y="2990539"/>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19" name="文本占位符 6"/>
          <p:cNvSpPr>
            <a:spLocks noGrp="1"/>
          </p:cNvSpPr>
          <p:nvPr>
            <p:ph type="body" sz="quarter" idx="17" hasCustomPrompt="1"/>
          </p:nvPr>
        </p:nvSpPr>
        <p:spPr>
          <a:xfrm>
            <a:off x="2341550" y="3934918"/>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20" name="文本占位符 6"/>
          <p:cNvSpPr>
            <a:spLocks noGrp="1"/>
          </p:cNvSpPr>
          <p:nvPr>
            <p:ph type="body" sz="quarter" idx="18" hasCustomPrompt="1"/>
          </p:nvPr>
        </p:nvSpPr>
        <p:spPr>
          <a:xfrm>
            <a:off x="2341550" y="4639457"/>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21" name="文本占位符 6"/>
          <p:cNvSpPr>
            <a:spLocks noGrp="1"/>
          </p:cNvSpPr>
          <p:nvPr>
            <p:ph type="body" sz="quarter" idx="19" hasCustomPrompt="1"/>
          </p:nvPr>
        </p:nvSpPr>
        <p:spPr>
          <a:xfrm>
            <a:off x="5560687" y="3934918"/>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22" name="文本占位符 6"/>
          <p:cNvSpPr>
            <a:spLocks noGrp="1"/>
          </p:cNvSpPr>
          <p:nvPr>
            <p:ph type="body" sz="quarter" idx="20" hasCustomPrompt="1"/>
          </p:nvPr>
        </p:nvSpPr>
        <p:spPr>
          <a:xfrm>
            <a:off x="5560688" y="4639457"/>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
        <p:nvSpPr>
          <p:cNvPr id="23" name="文本占位符 6"/>
          <p:cNvSpPr>
            <a:spLocks noGrp="1"/>
          </p:cNvSpPr>
          <p:nvPr>
            <p:ph type="body" sz="quarter" idx="21" hasCustomPrompt="1"/>
          </p:nvPr>
        </p:nvSpPr>
        <p:spPr>
          <a:xfrm>
            <a:off x="8779825" y="3934918"/>
            <a:ext cx="1128673" cy="688339"/>
          </a:xfrm>
          <a:prstGeom prst="rect">
            <a:avLst/>
          </a:prstGeom>
        </p:spPr>
        <p:txBody>
          <a:bodyPr/>
          <a:lstStyle>
            <a:lvl1pPr marL="0" indent="0">
              <a:buNone/>
              <a:defRPr sz="4800">
                <a:solidFill>
                  <a:schemeClr val="bg1"/>
                </a:solidFill>
              </a:defRPr>
            </a:lvl1pPr>
          </a:lstStyle>
          <a:p>
            <a:pPr lvl="0"/>
            <a:r>
              <a:rPr lang="en-US" altLang="zh-CN" dirty="0"/>
              <a:t>01</a:t>
            </a:r>
            <a:endParaRPr lang="zh-CN" altLang="en-US" dirty="0"/>
          </a:p>
        </p:txBody>
      </p:sp>
      <p:sp>
        <p:nvSpPr>
          <p:cNvPr id="24" name="文本占位符 6"/>
          <p:cNvSpPr>
            <a:spLocks noGrp="1"/>
          </p:cNvSpPr>
          <p:nvPr>
            <p:ph type="body" sz="quarter" idx="22" hasCustomPrompt="1"/>
          </p:nvPr>
        </p:nvSpPr>
        <p:spPr>
          <a:xfrm>
            <a:off x="8779825" y="4639457"/>
            <a:ext cx="1945637" cy="438462"/>
          </a:xfrm>
          <a:prstGeom prst="rect">
            <a:avLst/>
          </a:prstGeom>
        </p:spPr>
        <p:txBody>
          <a:bodyPr/>
          <a:lstStyle>
            <a:lvl1pPr marL="0" indent="0">
              <a:buNone/>
              <a:defRPr sz="2800">
                <a:solidFill>
                  <a:schemeClr val="bg1"/>
                </a:solidFill>
              </a:defRPr>
            </a:lvl1pPr>
          </a:lstStyle>
          <a:p>
            <a:pPr lvl="0"/>
            <a:r>
              <a:rPr lang="zh-CN" altLang="en-US" dirty="0">
                <a:cs typeface="+mn-ea"/>
                <a:sym typeface="+mn-lt"/>
              </a:rPr>
              <a:t>选题背景</a:t>
            </a:r>
            <a:endParaRPr lang="zh-CN" altLang="en-US" dirty="0"/>
          </a:p>
        </p:txBody>
      </p:sp>
    </p:spTree>
    <p:extLst>
      <p:ext uri="{BB962C8B-B14F-4D97-AF65-F5344CB8AC3E}">
        <p14:creationId xmlns:p14="http://schemas.microsoft.com/office/powerpoint/2010/main" val="38887067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副标题页_1">
    <p:bg>
      <p:bgPr>
        <a:solidFill>
          <a:schemeClr val="accent1"/>
        </a:solidFill>
        <a:effectLst/>
      </p:bgPr>
    </p:bg>
    <p:spTree>
      <p:nvGrpSpPr>
        <p:cNvPr id="1" name=""/>
        <p:cNvGrpSpPr/>
        <p:nvPr/>
      </p:nvGrpSpPr>
      <p:grpSpPr>
        <a:xfrm>
          <a:off x="0" y="0"/>
          <a:ext cx="0" cy="0"/>
          <a:chOff x="0" y="0"/>
          <a:chExt cx="0" cy="0"/>
        </a:xfrm>
      </p:grpSpPr>
      <p:sp>
        <p:nvSpPr>
          <p:cNvPr id="27" name="矩形 6"/>
          <p:cNvSpPr/>
          <p:nvPr userDrawn="1"/>
        </p:nvSpPr>
        <p:spPr>
          <a:xfrm>
            <a:off x="571798" y="789271"/>
            <a:ext cx="2505516" cy="5279458"/>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28575">
            <a:solidFill>
              <a:schemeClr val="accent1">
                <a:lumMod val="75000"/>
              </a:schemeClr>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6"/>
          <p:cNvSpPr/>
          <p:nvPr userDrawn="1"/>
        </p:nvSpPr>
        <p:spPr>
          <a:xfrm>
            <a:off x="3440126" y="789271"/>
            <a:ext cx="2505516" cy="5279458"/>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127000">
            <a:solidFill>
              <a:schemeClr val="bg1"/>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6"/>
          <p:cNvSpPr/>
          <p:nvPr userDrawn="1"/>
        </p:nvSpPr>
        <p:spPr>
          <a:xfrm>
            <a:off x="6308454" y="789271"/>
            <a:ext cx="2505516" cy="5279458"/>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28575">
            <a:solidFill>
              <a:schemeClr val="accent1">
                <a:lumMod val="75000"/>
              </a:schemeClr>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6"/>
          <p:cNvSpPr/>
          <p:nvPr userDrawn="1"/>
        </p:nvSpPr>
        <p:spPr>
          <a:xfrm>
            <a:off x="9176782" y="789271"/>
            <a:ext cx="2505516" cy="5279458"/>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28575">
            <a:solidFill>
              <a:schemeClr val="accent1">
                <a:lumMod val="75000"/>
              </a:schemeClr>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34" name="文本占位符 9"/>
          <p:cNvSpPr>
            <a:spLocks noGrp="1"/>
          </p:cNvSpPr>
          <p:nvPr>
            <p:ph type="body" sz="quarter" idx="14" hasCustomPrompt="1"/>
          </p:nvPr>
        </p:nvSpPr>
        <p:spPr>
          <a:xfrm>
            <a:off x="6308454" y="2460758"/>
            <a:ext cx="2464953" cy="515937"/>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a:solidFill>
                  <a:schemeClr val="bg1"/>
                </a:solidFill>
              </a:defRPr>
            </a:lvl1pPr>
            <a:lvl2pPr algn="r">
              <a:defRPr/>
            </a:lvl2pPr>
            <a:lvl3pPr algn="r">
              <a:defRPr/>
            </a:lvl3pPr>
            <a:lvl4pPr algn="r">
              <a:defRPr/>
            </a:lvl4pPr>
            <a:lvl5pPr algn="r">
              <a:defRPr/>
            </a:lvl5pPr>
          </a:lstStyle>
          <a:p>
            <a:r>
              <a:rPr lang="en-US" altLang="zh-CN" dirty="0">
                <a:cs typeface="+mn-ea"/>
                <a:sym typeface="+mn-lt"/>
              </a:rPr>
              <a:t>Part 1</a:t>
            </a:r>
            <a:endParaRPr lang="zh-CN" altLang="en-US" dirty="0">
              <a:cs typeface="+mn-ea"/>
              <a:sym typeface="+mn-lt"/>
            </a:endParaRPr>
          </a:p>
        </p:txBody>
      </p:sp>
      <p:sp>
        <p:nvSpPr>
          <p:cNvPr id="41" name="文本占位符 40"/>
          <p:cNvSpPr>
            <a:spLocks noGrp="1"/>
          </p:cNvSpPr>
          <p:nvPr>
            <p:ph type="body" sz="quarter" idx="15" hasCustomPrompt="1"/>
          </p:nvPr>
        </p:nvSpPr>
        <p:spPr>
          <a:xfrm>
            <a:off x="6308725" y="2938529"/>
            <a:ext cx="5373573" cy="1238835"/>
          </a:xfrm>
          <a:prstGeom prst="rect">
            <a:avLst/>
          </a:prstGeom>
        </p:spPr>
        <p:txBody>
          <a:bodyPr/>
          <a:lstStyle>
            <a:lvl1pPr marL="0" indent="0">
              <a:buNone/>
              <a:defRPr sz="8800" b="1">
                <a:solidFill>
                  <a:schemeClr val="bg1"/>
                </a:solidFill>
              </a:defRPr>
            </a:lvl1pPr>
          </a:lstStyle>
          <a:p>
            <a:pPr lvl="0"/>
            <a:r>
              <a:rPr lang="zh-CN" altLang="en-US" dirty="0"/>
              <a:t>选题背景</a:t>
            </a:r>
          </a:p>
        </p:txBody>
      </p:sp>
    </p:spTree>
    <p:extLst>
      <p:ext uri="{BB962C8B-B14F-4D97-AF65-F5344CB8AC3E}">
        <p14:creationId xmlns:p14="http://schemas.microsoft.com/office/powerpoint/2010/main" val="33508015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副标题页_2">
    <p:bg>
      <p:bgPr>
        <a:solidFill>
          <a:schemeClr val="accent1"/>
        </a:solidFill>
        <a:effectLst/>
      </p:bgPr>
    </p:bg>
    <p:spTree>
      <p:nvGrpSpPr>
        <p:cNvPr id="1" name=""/>
        <p:cNvGrpSpPr/>
        <p:nvPr/>
      </p:nvGrpSpPr>
      <p:grpSpPr>
        <a:xfrm>
          <a:off x="0" y="0"/>
          <a:ext cx="0" cy="0"/>
          <a:chOff x="0" y="0"/>
          <a:chExt cx="0" cy="0"/>
        </a:xfrm>
      </p:grpSpPr>
      <p:sp>
        <p:nvSpPr>
          <p:cNvPr id="27" name="矩形 6"/>
          <p:cNvSpPr/>
          <p:nvPr userDrawn="1"/>
        </p:nvSpPr>
        <p:spPr>
          <a:xfrm>
            <a:off x="571798" y="789271"/>
            <a:ext cx="2505516" cy="5279458"/>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28575">
            <a:solidFill>
              <a:schemeClr val="accent1">
                <a:lumMod val="75000"/>
              </a:schemeClr>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6"/>
          <p:cNvSpPr/>
          <p:nvPr userDrawn="1"/>
        </p:nvSpPr>
        <p:spPr>
          <a:xfrm>
            <a:off x="3440126" y="789271"/>
            <a:ext cx="2505516" cy="5279458"/>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28575">
            <a:solidFill>
              <a:schemeClr val="accent1">
                <a:lumMod val="75000"/>
              </a:schemeClr>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6"/>
          <p:cNvSpPr/>
          <p:nvPr userDrawn="1"/>
        </p:nvSpPr>
        <p:spPr>
          <a:xfrm>
            <a:off x="6308454" y="789271"/>
            <a:ext cx="2505516" cy="5279458"/>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127000">
            <a:solidFill>
              <a:schemeClr val="bg1"/>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6"/>
          <p:cNvSpPr/>
          <p:nvPr userDrawn="1"/>
        </p:nvSpPr>
        <p:spPr>
          <a:xfrm>
            <a:off x="9176782" y="789271"/>
            <a:ext cx="2505516" cy="5279458"/>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28575">
            <a:solidFill>
              <a:schemeClr val="accent1">
                <a:lumMod val="75000"/>
              </a:schemeClr>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6" name="文本占位符 3"/>
          <p:cNvSpPr>
            <a:spLocks noGrp="1"/>
          </p:cNvSpPr>
          <p:nvPr>
            <p:ph type="body" sz="quarter" idx="10" hasCustomPrompt="1"/>
          </p:nvPr>
        </p:nvSpPr>
        <p:spPr>
          <a:xfrm>
            <a:off x="1588169" y="2957710"/>
            <a:ext cx="5834212" cy="1223169"/>
          </a:xfrm>
          <a:prstGeom prst="rect">
            <a:avLst/>
          </a:prstGeom>
        </p:spPr>
        <p:txBody>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8800" b="1">
                <a:solidFill>
                  <a:schemeClr val="bg1"/>
                </a:solidFill>
              </a:defRPr>
            </a:lvl1p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zh-CN" altLang="en-US" dirty="0">
                <a:cs typeface="+mn-ea"/>
                <a:sym typeface="+mn-lt"/>
              </a:rPr>
              <a:t>选题背景</a:t>
            </a:r>
          </a:p>
        </p:txBody>
      </p:sp>
      <p:sp useBgFill="1">
        <p:nvSpPr>
          <p:cNvPr id="7" name="文本占位符 9"/>
          <p:cNvSpPr>
            <a:spLocks noGrp="1"/>
          </p:cNvSpPr>
          <p:nvPr>
            <p:ph type="body" sz="quarter" idx="14" hasCustomPrompt="1"/>
          </p:nvPr>
        </p:nvSpPr>
        <p:spPr>
          <a:xfrm>
            <a:off x="4957427" y="2460758"/>
            <a:ext cx="2464953" cy="515937"/>
          </a:xfrm>
          <a:prstGeom prst="rect">
            <a:avLst/>
          </a:prstGeom>
        </p:spPr>
        <p:txBody>
          <a:bodyPr/>
          <a:lstStyle>
            <a:lvl1pPr marL="0" marR="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sz="3600">
                <a:solidFill>
                  <a:schemeClr val="bg1"/>
                </a:solidFill>
              </a:defRPr>
            </a:lvl1pPr>
            <a:lvl2pPr algn="r">
              <a:defRPr/>
            </a:lvl2pPr>
            <a:lvl3pPr algn="r">
              <a:defRPr/>
            </a:lvl3pPr>
            <a:lvl4pPr algn="r">
              <a:defRPr/>
            </a:lvl4pPr>
            <a:lvl5pPr algn="r">
              <a:defRPr/>
            </a:lvl5pPr>
          </a:lstStyle>
          <a:p>
            <a:r>
              <a:rPr lang="en-US" altLang="zh-CN" dirty="0">
                <a:cs typeface="+mn-ea"/>
                <a:sym typeface="+mn-lt"/>
              </a:rPr>
              <a:t>Part 1</a:t>
            </a:r>
            <a:endParaRPr lang="zh-CN" altLang="en-US" dirty="0">
              <a:cs typeface="+mn-ea"/>
              <a:sym typeface="+mn-lt"/>
            </a:endParaRPr>
          </a:p>
        </p:txBody>
      </p:sp>
    </p:spTree>
    <p:extLst>
      <p:ext uri="{BB962C8B-B14F-4D97-AF65-F5344CB8AC3E}">
        <p14:creationId xmlns:p14="http://schemas.microsoft.com/office/powerpoint/2010/main" val="3632698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idx="1"/>
          </p:nvPr>
        </p:nvSpPr>
        <p:spPr>
          <a:xfrm>
            <a:off x="1390650" y="2277122"/>
            <a:ext cx="9601200" cy="358140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pPr lvl="0"/>
            <a:fld id="{E2676716-5854-45F7-A064-C4905E9606AC}" type="datetime1">
              <a:rPr lang="en-US" altLang="zh-TW" smtClean="0"/>
              <a:t>10/17/2023</a:t>
            </a:fld>
            <a:endParaRPr lang="en-US"/>
          </a:p>
        </p:txBody>
      </p:sp>
      <p:sp>
        <p:nvSpPr>
          <p:cNvPr id="5" name="Footer Placeholder 4"/>
          <p:cNvSpPr>
            <a:spLocks noGrp="1"/>
          </p:cNvSpPr>
          <p:nvPr>
            <p:ph type="ftr" sz="quarter" idx="11"/>
          </p:nvPr>
        </p:nvSpPr>
        <p:spPr/>
        <p:txBody>
          <a:bodyPr/>
          <a:lstStyle/>
          <a:p>
            <a:pPr lvl="0"/>
            <a:endParaRPr lang="en-US"/>
          </a:p>
        </p:txBody>
      </p:sp>
      <p:sp>
        <p:nvSpPr>
          <p:cNvPr id="6" name="Slide Number Placeholder 5"/>
          <p:cNvSpPr>
            <a:spLocks noGrp="1"/>
          </p:cNvSpPr>
          <p:nvPr>
            <p:ph type="sldNum" sz="quarter" idx="12"/>
          </p:nvPr>
        </p:nvSpPr>
        <p:spPr/>
        <p:txBody>
          <a:bodyPr/>
          <a:lstStyle/>
          <a:p>
            <a:pPr lvl="0"/>
            <a:fld id="{6977CF70-CD4F-4CDE-9591-3758BFAAB773}" type="slidenum">
              <a:rPr lang="en-US" smtClean="0"/>
              <a:t>‹#›</a:t>
            </a:fld>
            <a:endParaRPr lang="en-US"/>
          </a:p>
        </p:txBody>
      </p:sp>
    </p:spTree>
    <p:extLst>
      <p:ext uri="{BB962C8B-B14F-4D97-AF65-F5344CB8AC3E}">
        <p14:creationId xmlns:p14="http://schemas.microsoft.com/office/powerpoint/2010/main" val="37852399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内容页_1">
    <p:spTree>
      <p:nvGrpSpPr>
        <p:cNvPr id="1" name=""/>
        <p:cNvGrpSpPr/>
        <p:nvPr/>
      </p:nvGrpSpPr>
      <p:grpSpPr>
        <a:xfrm>
          <a:off x="0" y="0"/>
          <a:ext cx="0" cy="0"/>
          <a:chOff x="0" y="0"/>
          <a:chExt cx="0" cy="0"/>
        </a:xfrm>
      </p:grpSpPr>
      <p:sp>
        <p:nvSpPr>
          <p:cNvPr id="3" name="矩形 6"/>
          <p:cNvSpPr/>
          <p:nvPr userDrawn="1"/>
        </p:nvSpPr>
        <p:spPr>
          <a:xfrm flipH="1">
            <a:off x="598448" y="146778"/>
            <a:ext cx="364297" cy="767622"/>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76200">
            <a:solidFill>
              <a:schemeClr val="accent1"/>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 name="文本占位符 4"/>
          <p:cNvSpPr>
            <a:spLocks noGrp="1"/>
          </p:cNvSpPr>
          <p:nvPr>
            <p:ph type="body" sz="quarter" idx="10" hasCustomPrompt="1"/>
          </p:nvPr>
        </p:nvSpPr>
        <p:spPr>
          <a:xfrm>
            <a:off x="780596" y="382587"/>
            <a:ext cx="2922819" cy="334105"/>
          </a:xfrm>
          <a:prstGeom prst="rect">
            <a:avLst/>
          </a:prstGeom>
        </p:spPr>
        <p:txBody>
          <a:bodyPr/>
          <a:lstStyle>
            <a:lvl1pPr marL="0" indent="0">
              <a:buNone/>
              <a:defRPr sz="2000" b="1">
                <a:solidFill>
                  <a:schemeClr val="tx1"/>
                </a:solidFill>
              </a:defRPr>
            </a:lvl1pPr>
          </a:lstStyle>
          <a:p>
            <a:pPr lvl="0"/>
            <a:r>
              <a:rPr lang="en-US" altLang="zh-CN" dirty="0"/>
              <a:t>Part One </a:t>
            </a:r>
            <a:r>
              <a:rPr lang="zh-CN" altLang="en-US" dirty="0"/>
              <a:t>选题背景</a:t>
            </a:r>
          </a:p>
        </p:txBody>
      </p:sp>
    </p:spTree>
    <p:extLst>
      <p:ext uri="{BB962C8B-B14F-4D97-AF65-F5344CB8AC3E}">
        <p14:creationId xmlns:p14="http://schemas.microsoft.com/office/powerpoint/2010/main" val="22833240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页_2">
    <p:spTree>
      <p:nvGrpSpPr>
        <p:cNvPr id="1" name=""/>
        <p:cNvGrpSpPr/>
        <p:nvPr/>
      </p:nvGrpSpPr>
      <p:grpSpPr>
        <a:xfrm>
          <a:off x="0" y="0"/>
          <a:ext cx="0" cy="0"/>
          <a:chOff x="0" y="0"/>
          <a:chExt cx="0" cy="0"/>
        </a:xfrm>
      </p:grpSpPr>
      <p:sp>
        <p:nvSpPr>
          <p:cNvPr id="2" name="矩形 6"/>
          <p:cNvSpPr/>
          <p:nvPr userDrawn="1"/>
        </p:nvSpPr>
        <p:spPr>
          <a:xfrm flipH="1">
            <a:off x="598448" y="146778"/>
            <a:ext cx="364297" cy="767622"/>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76200">
            <a:solidFill>
              <a:schemeClr val="accent1"/>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3" name="文本占位符 4"/>
          <p:cNvSpPr>
            <a:spLocks noGrp="1"/>
          </p:cNvSpPr>
          <p:nvPr>
            <p:ph type="body" sz="quarter" idx="10" hasCustomPrompt="1"/>
          </p:nvPr>
        </p:nvSpPr>
        <p:spPr>
          <a:xfrm>
            <a:off x="780596" y="382587"/>
            <a:ext cx="2922819" cy="334105"/>
          </a:xfrm>
          <a:prstGeom prst="rect">
            <a:avLst/>
          </a:prstGeom>
        </p:spPr>
        <p:txBody>
          <a:bodyPr/>
          <a:lstStyle>
            <a:lvl1pPr marL="0" indent="0">
              <a:buNone/>
              <a:defRPr sz="2000" b="1">
                <a:solidFill>
                  <a:schemeClr val="tx1"/>
                </a:solidFill>
              </a:defRPr>
            </a:lvl1pPr>
          </a:lstStyle>
          <a:p>
            <a:pPr lvl="0"/>
            <a:r>
              <a:rPr lang="en-US" altLang="zh-CN" dirty="0"/>
              <a:t>Part One </a:t>
            </a:r>
            <a:r>
              <a:rPr lang="zh-CN" altLang="en-US" dirty="0"/>
              <a:t>选题背景</a:t>
            </a:r>
          </a:p>
        </p:txBody>
      </p:sp>
      <p:pic>
        <p:nvPicPr>
          <p:cNvPr id="1028" name="Picture 4" descr="http://dc.office.msn.com.cn/t/55/C5C76DF4400E1ACCA58814E7A7473E0F.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9076" b="39613"/>
          <a:stretch/>
        </p:blipFill>
        <p:spPr bwMode="auto">
          <a:xfrm>
            <a:off x="0" y="3429001"/>
            <a:ext cx="12192000" cy="35179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userDrawn="1"/>
        </p:nvSpPr>
        <p:spPr>
          <a:xfrm>
            <a:off x="0" y="3176337"/>
            <a:ext cx="12192000" cy="702644"/>
          </a:xfrm>
          <a:prstGeom prst="rect">
            <a:avLst/>
          </a:prstGeom>
          <a:gradFill flip="none" rotWithShape="1">
            <a:gsLst>
              <a:gs pos="100000">
                <a:schemeClr val="accent3"/>
              </a:gs>
              <a:gs pos="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969286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页_3">
    <p:bg>
      <p:bgPr>
        <a:solidFill>
          <a:schemeClr val="accent1"/>
        </a:solidFill>
        <a:effectLst/>
      </p:bgPr>
    </p:bg>
    <p:spTree>
      <p:nvGrpSpPr>
        <p:cNvPr id="1" name=""/>
        <p:cNvGrpSpPr/>
        <p:nvPr/>
      </p:nvGrpSpPr>
      <p:grpSpPr>
        <a:xfrm>
          <a:off x="0" y="0"/>
          <a:ext cx="0" cy="0"/>
          <a:chOff x="0" y="0"/>
          <a:chExt cx="0" cy="0"/>
        </a:xfrm>
      </p:grpSpPr>
      <p:sp>
        <p:nvSpPr>
          <p:cNvPr id="2" name="矩形 6"/>
          <p:cNvSpPr/>
          <p:nvPr userDrawn="1"/>
        </p:nvSpPr>
        <p:spPr>
          <a:xfrm flipH="1">
            <a:off x="598448" y="146778"/>
            <a:ext cx="364297" cy="767622"/>
          </a:xfrm>
          <a:custGeom>
            <a:avLst/>
            <a:gdLst>
              <a:gd name="connsiteX0" fmla="*/ 0 w 2520000"/>
              <a:gd name="connsiteY0" fmla="*/ 0 h 2519119"/>
              <a:gd name="connsiteX1" fmla="*/ 2520000 w 2520000"/>
              <a:gd name="connsiteY1" fmla="*/ 0 h 2519119"/>
              <a:gd name="connsiteX2" fmla="*/ 2520000 w 2520000"/>
              <a:gd name="connsiteY2" fmla="*/ 2519119 h 2519119"/>
              <a:gd name="connsiteX3" fmla="*/ 0 w 2520000"/>
              <a:gd name="connsiteY3" fmla="*/ 2519119 h 2519119"/>
              <a:gd name="connsiteX4" fmla="*/ 0 w 2520000"/>
              <a:gd name="connsiteY4" fmla="*/ 0 h 2519119"/>
              <a:gd name="connsiteX0" fmla="*/ 0 w 2520000"/>
              <a:gd name="connsiteY0" fmla="*/ 780586 h 3299705"/>
              <a:gd name="connsiteX1" fmla="*/ 2482829 w 2520000"/>
              <a:gd name="connsiteY1" fmla="*/ 0 h 3299705"/>
              <a:gd name="connsiteX2" fmla="*/ 2520000 w 2520000"/>
              <a:gd name="connsiteY2" fmla="*/ 3299705 h 3299705"/>
              <a:gd name="connsiteX3" fmla="*/ 0 w 2520000"/>
              <a:gd name="connsiteY3" fmla="*/ 3299705 h 3299705"/>
              <a:gd name="connsiteX4" fmla="*/ 0 w 2520000"/>
              <a:gd name="connsiteY4" fmla="*/ 780586 h 3299705"/>
              <a:gd name="connsiteX0" fmla="*/ 0 w 2527434"/>
              <a:gd name="connsiteY0" fmla="*/ 780586 h 4080290"/>
              <a:gd name="connsiteX1" fmla="*/ 2482829 w 2527434"/>
              <a:gd name="connsiteY1" fmla="*/ 0 h 4080290"/>
              <a:gd name="connsiteX2" fmla="*/ 2527434 w 2527434"/>
              <a:gd name="connsiteY2" fmla="*/ 4080290 h 4080290"/>
              <a:gd name="connsiteX3" fmla="*/ 0 w 2527434"/>
              <a:gd name="connsiteY3" fmla="*/ 3299705 h 4080290"/>
              <a:gd name="connsiteX4" fmla="*/ 0 w 2527434"/>
              <a:gd name="connsiteY4" fmla="*/ 780586 h 4080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434" h="4080290">
                <a:moveTo>
                  <a:pt x="0" y="780586"/>
                </a:moveTo>
                <a:lnTo>
                  <a:pt x="2482829" y="0"/>
                </a:lnTo>
                <a:lnTo>
                  <a:pt x="2527434" y="4080290"/>
                </a:lnTo>
                <a:lnTo>
                  <a:pt x="0" y="3299705"/>
                </a:lnTo>
                <a:lnTo>
                  <a:pt x="0" y="780586"/>
                </a:lnTo>
                <a:close/>
              </a:path>
            </a:pathLst>
          </a:custGeom>
          <a:noFill/>
          <a:ln w="76200">
            <a:solidFill>
              <a:schemeClr val="bg2"/>
            </a:solidFill>
            <a:bevel/>
          </a:ln>
          <a:scene3d>
            <a:camera prst="orthographicFront">
              <a:rot lat="0" lon="21599933"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5" name="文本占位符 4"/>
          <p:cNvSpPr>
            <a:spLocks noGrp="1"/>
          </p:cNvSpPr>
          <p:nvPr>
            <p:ph type="body" sz="quarter" idx="10" hasCustomPrompt="1"/>
          </p:nvPr>
        </p:nvSpPr>
        <p:spPr>
          <a:xfrm>
            <a:off x="780596" y="382587"/>
            <a:ext cx="2922819" cy="334105"/>
          </a:xfrm>
          <a:prstGeom prst="rect">
            <a:avLst/>
          </a:prstGeom>
        </p:spPr>
        <p:txBody>
          <a:bodyPr/>
          <a:lstStyle>
            <a:lvl1pPr marL="0" indent="0">
              <a:buNone/>
              <a:defRPr sz="2000" b="1">
                <a:solidFill>
                  <a:schemeClr val="bg1"/>
                </a:solidFill>
              </a:defRPr>
            </a:lvl1pPr>
          </a:lstStyle>
          <a:p>
            <a:pPr lvl="0"/>
            <a:r>
              <a:rPr lang="en-US" altLang="zh-CN" dirty="0"/>
              <a:t>Part One </a:t>
            </a:r>
            <a:r>
              <a:rPr lang="zh-CN" altLang="en-US" dirty="0"/>
              <a:t>选题背景</a:t>
            </a:r>
          </a:p>
        </p:txBody>
      </p:sp>
      <p:sp>
        <p:nvSpPr>
          <p:cNvPr id="3" name="矩形 2"/>
          <p:cNvSpPr/>
          <p:nvPr userDrawn="1"/>
        </p:nvSpPr>
        <p:spPr>
          <a:xfrm>
            <a:off x="0" y="5799221"/>
            <a:ext cx="12192000" cy="452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547998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652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zh-TW" altLang="en-US"/>
              <a:t>按一下以編輯母片標題樣式</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pPr lvl="0"/>
            <a:fld id="{AC30F187-712D-4F37-B21D-F23E3D458494}" type="datetime1">
              <a:rPr lang="en-US" altLang="zh-TW" smtClean="0"/>
              <a:t>10/17/2023</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pPr lvl="0"/>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pPr lvl="0"/>
            <a:fld id="{00D45B47-7150-4A45-8A71-DBFB23C49696}"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48731262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zh-TW" altLang="en-US"/>
              <a:t>按一下以編輯母片標題樣式</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pPr lvl="0"/>
            <a:fld id="{DF12481C-D906-4BCB-B0CC-CD48CC175471}" type="datetime1">
              <a:rPr lang="en-US" altLang="zh-TW" smtClean="0"/>
              <a:t>10/17/2023</a:t>
            </a:fld>
            <a:endParaRPr lang="en-US"/>
          </a:p>
        </p:txBody>
      </p:sp>
      <p:sp>
        <p:nvSpPr>
          <p:cNvPr id="6" name="Footer Placeholder 5"/>
          <p:cNvSpPr>
            <a:spLocks noGrp="1"/>
          </p:cNvSpPr>
          <p:nvPr>
            <p:ph type="ftr" sz="quarter" idx="11"/>
          </p:nvPr>
        </p:nvSpPr>
        <p:spPr/>
        <p:txBody>
          <a:bodyPr/>
          <a:lstStyle/>
          <a:p>
            <a:pPr lvl="0"/>
            <a:endParaRPr lang="en-US"/>
          </a:p>
        </p:txBody>
      </p:sp>
      <p:sp>
        <p:nvSpPr>
          <p:cNvPr id="7" name="Slide Number Placeholder 6"/>
          <p:cNvSpPr>
            <a:spLocks noGrp="1"/>
          </p:cNvSpPr>
          <p:nvPr>
            <p:ph type="sldNum" sz="quarter" idx="12"/>
          </p:nvPr>
        </p:nvSpPr>
        <p:spPr/>
        <p:txBody>
          <a:bodyPr/>
          <a:lstStyle/>
          <a:p>
            <a:pPr lvl="0"/>
            <a:fld id="{7BF32F01-B9C2-44BC-AC64-39E0BA87BB1F}" type="slidenum">
              <a:rPr lang="en-US" smtClean="0"/>
              <a:t>‹#›</a:t>
            </a:fld>
            <a:endParaRPr lang="en-US"/>
          </a:p>
        </p:txBody>
      </p:sp>
    </p:spTree>
    <p:extLst>
      <p:ext uri="{BB962C8B-B14F-4D97-AF65-F5344CB8AC3E}">
        <p14:creationId xmlns:p14="http://schemas.microsoft.com/office/powerpoint/2010/main" val="13251882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zh-TW" altLang="en-US"/>
              <a:t>按一下以編輯母片標題樣式</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pPr lvl="0"/>
            <a:fld id="{0668C0C0-1A96-4065-96F4-AD3C8193D9A0}" type="datetime1">
              <a:rPr lang="en-US" altLang="zh-TW" smtClean="0"/>
              <a:t>10/17/2023</a:t>
            </a:fld>
            <a:endParaRPr lang="en-US"/>
          </a:p>
        </p:txBody>
      </p:sp>
      <p:sp>
        <p:nvSpPr>
          <p:cNvPr id="8" name="Footer Placeholder 7"/>
          <p:cNvSpPr>
            <a:spLocks noGrp="1"/>
          </p:cNvSpPr>
          <p:nvPr>
            <p:ph type="ftr" sz="quarter" idx="11"/>
          </p:nvPr>
        </p:nvSpPr>
        <p:spPr/>
        <p:txBody>
          <a:bodyPr/>
          <a:lstStyle/>
          <a:p>
            <a:pPr lvl="0"/>
            <a:endParaRPr lang="en-US"/>
          </a:p>
        </p:txBody>
      </p:sp>
      <p:sp>
        <p:nvSpPr>
          <p:cNvPr id="9" name="Slide Number Placeholder 8"/>
          <p:cNvSpPr>
            <a:spLocks noGrp="1"/>
          </p:cNvSpPr>
          <p:nvPr>
            <p:ph type="sldNum" sz="quarter" idx="12"/>
          </p:nvPr>
        </p:nvSpPr>
        <p:spPr/>
        <p:txBody>
          <a:bodyPr/>
          <a:lstStyle/>
          <a:p>
            <a:pPr lvl="0"/>
            <a:fld id="{3F69C278-021F-468C-9188-C64570751EA5}" type="slidenum">
              <a:rPr lang="en-US" smtClean="0"/>
              <a:t>‹#›</a:t>
            </a:fld>
            <a:endParaRPr lang="en-US"/>
          </a:p>
        </p:txBody>
      </p:sp>
    </p:spTree>
    <p:extLst>
      <p:ext uri="{BB962C8B-B14F-4D97-AF65-F5344CB8AC3E}">
        <p14:creationId xmlns:p14="http://schemas.microsoft.com/office/powerpoint/2010/main" val="1862898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pPr lvl="0"/>
            <a:fld id="{1CE66827-659D-4256-BD80-BCADF55F1885}" type="datetime1">
              <a:rPr lang="en-US" altLang="zh-TW" smtClean="0"/>
              <a:t>10/17/2023</a:t>
            </a:fld>
            <a:endParaRPr lang="en-US"/>
          </a:p>
        </p:txBody>
      </p:sp>
      <p:sp>
        <p:nvSpPr>
          <p:cNvPr id="4" name="Footer Placeholder 3"/>
          <p:cNvSpPr>
            <a:spLocks noGrp="1"/>
          </p:cNvSpPr>
          <p:nvPr>
            <p:ph type="ftr" sz="quarter" idx="11"/>
          </p:nvPr>
        </p:nvSpPr>
        <p:spPr/>
        <p:txBody>
          <a:bodyPr/>
          <a:lstStyle/>
          <a:p>
            <a:pPr lvl="0"/>
            <a:endParaRPr lang="en-US"/>
          </a:p>
        </p:txBody>
      </p:sp>
      <p:sp>
        <p:nvSpPr>
          <p:cNvPr id="5" name="Slide Number Placeholder 4"/>
          <p:cNvSpPr>
            <a:spLocks noGrp="1"/>
          </p:cNvSpPr>
          <p:nvPr>
            <p:ph type="sldNum" sz="quarter" idx="12"/>
          </p:nvPr>
        </p:nvSpPr>
        <p:spPr/>
        <p:txBody>
          <a:bodyPr/>
          <a:lstStyle/>
          <a:p>
            <a:pPr lvl="0"/>
            <a:fld id="{883992A9-10AE-4005-B45B-387856C7CD82}" type="slidenum">
              <a:rPr lang="en-US" smtClean="0"/>
              <a:t>‹#›</a:t>
            </a:fld>
            <a:endParaRPr lang="en-US"/>
          </a:p>
        </p:txBody>
      </p:sp>
    </p:spTree>
    <p:extLst>
      <p:ext uri="{BB962C8B-B14F-4D97-AF65-F5344CB8AC3E}">
        <p14:creationId xmlns:p14="http://schemas.microsoft.com/office/powerpoint/2010/main" val="986226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fld id="{8BF83AAD-85FB-4ACA-95C1-F7ECB6D1FDA5}" type="datetime1">
              <a:rPr lang="en-US" altLang="zh-TW" smtClean="0"/>
              <a:t>10/17/2023</a:t>
            </a:fld>
            <a:endParaRPr lang="en-US"/>
          </a:p>
        </p:txBody>
      </p:sp>
      <p:sp>
        <p:nvSpPr>
          <p:cNvPr id="3" name="Footer Placeholder 2"/>
          <p:cNvSpPr>
            <a:spLocks noGrp="1"/>
          </p:cNvSpPr>
          <p:nvPr>
            <p:ph type="ftr" sz="quarter" idx="11"/>
          </p:nvPr>
        </p:nvSpPr>
        <p:spPr/>
        <p:txBody>
          <a:bodyPr/>
          <a:lstStyle/>
          <a:p>
            <a:pPr lvl="0"/>
            <a:endParaRPr lang="en-US"/>
          </a:p>
        </p:txBody>
      </p:sp>
      <p:sp>
        <p:nvSpPr>
          <p:cNvPr id="4" name="Slide Number Placeholder 3"/>
          <p:cNvSpPr>
            <a:spLocks noGrp="1"/>
          </p:cNvSpPr>
          <p:nvPr>
            <p:ph type="sldNum" sz="quarter" idx="12"/>
          </p:nvPr>
        </p:nvSpPr>
        <p:spPr/>
        <p:txBody>
          <a:bodyPr/>
          <a:lstStyle/>
          <a:p>
            <a:pPr lvl="0"/>
            <a:fld id="{4DACCC26-06D3-4792-A512-D4AC260B5569}" type="slidenum">
              <a:rPr lang="en-US" smtClean="0"/>
              <a:t>‹#›</a:t>
            </a:fld>
            <a:endParaRPr lang="en-US"/>
          </a:p>
        </p:txBody>
      </p:sp>
    </p:spTree>
    <p:extLst>
      <p:ext uri="{BB962C8B-B14F-4D97-AF65-F5344CB8AC3E}">
        <p14:creationId xmlns:p14="http://schemas.microsoft.com/office/powerpoint/2010/main" val="2816498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zh-TW" altLang="en-US"/>
              <a:t>按一下以編輯母片標題樣式</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編輯母片文字樣式</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pPr lvl="0"/>
            <a:fld id="{D507EBF4-ECB9-4CBD-9D01-CA4F4381D45C}" type="datetime1">
              <a:rPr lang="en-US" altLang="zh-TW" smtClean="0"/>
              <a:t>10/17/2023</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pPr lvl="0"/>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pPr lvl="0"/>
            <a:fld id="{A97F0F87-16EE-41D3-9622-097623625654}"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6124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a:t>按一下圖示以新增圖片</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編輯母片文字樣式</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pPr lvl="0"/>
            <a:fld id="{BFC0E0C4-042D-40C1-A05F-A6047AE66071}" type="datetime1">
              <a:rPr lang="en-US" altLang="zh-TW" smtClean="0"/>
              <a:t>10/17/2023</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pPr lvl="0"/>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pPr lvl="0"/>
            <a:fld id="{CC62D02B-47D1-40BF-92D9-2FE0AA21E6D0}"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57616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pPr lvl="0"/>
            <a:fld id="{9AFCFD38-1DDA-4423-96F0-9CE467A3D675}" type="datetime1">
              <a:rPr lang="en-US" altLang="zh-TW" smtClean="0"/>
              <a:t>10/17/2023</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pPr lvl="0"/>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pPr lvl="0"/>
            <a:fld id="{00D45B47-7150-4A45-8A71-DBFB23C49696}"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8335930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797" r:id="rId12"/>
  </p:sldLayoutIdLst>
  <p:hf hdr="0" ftr="0" dt="0"/>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898512"/>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reurl.cc/jvQnY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01528A94-CFB5-4BC1-9DF2-C8AD1E4A61EF}"/>
              </a:ext>
            </a:extLst>
          </p:cNvPr>
          <p:cNvSpPr/>
          <p:nvPr/>
        </p:nvSpPr>
        <p:spPr>
          <a:xfrm>
            <a:off x="3830745" y="-39520"/>
            <a:ext cx="8256240" cy="6907570"/>
          </a:xfrm>
          <a:prstGeom prst="rect">
            <a:avLst/>
          </a:prstGeom>
          <a:solidFill>
            <a:schemeClr val="accent2">
              <a:alpha val="5098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7890" name="Rectangle 3"/>
          <p:cNvSpPr>
            <a:spLocks noGrp="1" noChangeArrowheads="1"/>
          </p:cNvSpPr>
          <p:nvPr>
            <p:ph idx="1"/>
          </p:nvPr>
        </p:nvSpPr>
        <p:spPr>
          <a:xfrm>
            <a:off x="1497270" y="1188720"/>
            <a:ext cx="9433048" cy="3453221"/>
          </a:xfrm>
        </p:spPr>
        <p:txBody>
          <a:bodyPr>
            <a:normAutofit fontScale="40000" lnSpcReduction="20000"/>
          </a:bodyPr>
          <a:lstStyle/>
          <a:p>
            <a:pPr marL="0" indent="0">
              <a:buNone/>
            </a:pPr>
            <a:endParaRPr lang="en-US" altLang="zh-TW" sz="3200" b="1" dirty="0">
              <a:latin typeface="微軟正黑體" panose="020B0604030504040204" pitchFamily="34" charset="-120"/>
              <a:ea typeface="微軟正黑體" panose="020B0604030504040204" pitchFamily="34" charset="-120"/>
            </a:endParaRPr>
          </a:p>
          <a:p>
            <a:pPr marL="0" indent="0">
              <a:buNone/>
            </a:pPr>
            <a:r>
              <a:rPr lang="en-US" altLang="zh-TW" sz="9000" b="1" dirty="0">
                <a:solidFill>
                  <a:schemeClr val="accent1">
                    <a:lumMod val="50000"/>
                  </a:schemeClr>
                </a:solidFill>
              </a:rPr>
              <a:t>112</a:t>
            </a:r>
            <a:r>
              <a:rPr lang="zh-TW" altLang="en-US" sz="9000" b="1" dirty="0">
                <a:solidFill>
                  <a:schemeClr val="accent1">
                    <a:lumMod val="50000"/>
                  </a:schemeClr>
                </a:solidFill>
              </a:rPr>
              <a:t>年</a:t>
            </a:r>
            <a:r>
              <a:rPr lang="zh-TW" altLang="zh-TW" sz="9000" b="1" dirty="0">
                <a:solidFill>
                  <a:schemeClr val="accent1">
                    <a:lumMod val="50000"/>
                  </a:schemeClr>
                </a:solidFill>
              </a:rPr>
              <a:t>德國考察</a:t>
            </a:r>
            <a:r>
              <a:rPr lang="en-US" altLang="zh-TW" sz="9000" b="1" dirty="0">
                <a:solidFill>
                  <a:schemeClr val="accent1">
                    <a:lumMod val="50000"/>
                  </a:schemeClr>
                </a:solidFill>
              </a:rPr>
              <a:t>-</a:t>
            </a:r>
          </a:p>
          <a:p>
            <a:pPr marL="0" indent="0">
              <a:buNone/>
            </a:pPr>
            <a:r>
              <a:rPr lang="zh-TW" altLang="en-US" sz="13500" b="1" dirty="0">
                <a:solidFill>
                  <a:schemeClr val="accent1">
                    <a:lumMod val="50000"/>
                  </a:schemeClr>
                </a:solidFill>
              </a:rPr>
              <a:t>德國公私協力夥伴關係法制</a:t>
            </a:r>
            <a:endParaRPr lang="en-US" altLang="zh-TW" sz="13500" b="1" dirty="0">
              <a:solidFill>
                <a:schemeClr val="accent1">
                  <a:lumMod val="50000"/>
                </a:schemeClr>
              </a:solidFill>
            </a:endParaRPr>
          </a:p>
          <a:p>
            <a:pPr marL="0" indent="0">
              <a:buNone/>
            </a:pPr>
            <a:r>
              <a:rPr lang="en-US" altLang="zh-TW" sz="5200" b="1" dirty="0">
                <a:solidFill>
                  <a:schemeClr val="accent1">
                    <a:lumMod val="50000"/>
                  </a:schemeClr>
                </a:solidFill>
              </a:rPr>
              <a:t>Public-Private Partnership</a:t>
            </a:r>
            <a:br>
              <a:rPr lang="en-US" altLang="zh-TW" sz="5200" b="1" dirty="0">
                <a:solidFill>
                  <a:schemeClr val="accent1">
                    <a:lumMod val="50000"/>
                  </a:schemeClr>
                </a:solidFill>
              </a:rPr>
            </a:br>
            <a:endParaRPr lang="en-US" altLang="zh-TW" sz="5200" b="1" dirty="0">
              <a:solidFill>
                <a:schemeClr val="accent1">
                  <a:lumMod val="50000"/>
                </a:schemeClr>
              </a:solidFill>
            </a:endParaRPr>
          </a:p>
          <a:p>
            <a:pPr marL="0" indent="0">
              <a:buNone/>
            </a:pPr>
            <a:br>
              <a:rPr lang="en-US" altLang="zh-TW" sz="9600" b="1" dirty="0">
                <a:solidFill>
                  <a:schemeClr val="accent1">
                    <a:lumMod val="50000"/>
                  </a:schemeClr>
                </a:solidFill>
              </a:rPr>
            </a:br>
            <a:endParaRPr lang="zh-TW" altLang="en-US" sz="7600" b="1" dirty="0">
              <a:solidFill>
                <a:schemeClr val="bg1"/>
              </a:solidFill>
              <a:latin typeface="微軟正黑體" panose="020B0604030504040204" pitchFamily="34" charset="-120"/>
              <a:ea typeface="微軟正黑體" panose="020B0604030504040204" pitchFamily="34" charset="-120"/>
            </a:endParaRPr>
          </a:p>
        </p:txBody>
      </p:sp>
      <p:sp>
        <p:nvSpPr>
          <p:cNvPr id="6" name="文本占位符 21">
            <a:extLst>
              <a:ext uri="{FF2B5EF4-FFF2-40B4-BE49-F238E27FC236}">
                <a16:creationId xmlns:a16="http://schemas.microsoft.com/office/drawing/2014/main" id="{7ADB314D-C736-47F7-8629-CF36DE44F4FD}"/>
              </a:ext>
            </a:extLst>
          </p:cNvPr>
          <p:cNvSpPr txBox="1">
            <a:spLocks/>
          </p:cNvSpPr>
          <p:nvPr/>
        </p:nvSpPr>
        <p:spPr>
          <a:xfrm>
            <a:off x="1497270" y="5545488"/>
            <a:ext cx="4987905" cy="682110"/>
          </a:xfrm>
          <a:prstGeom prst="rect">
            <a:avLst/>
          </a:prstGeom>
          <a:no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1" lang="zh-CN" altLang="en-US" sz="3200" b="1" kern="1200" dirty="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t">
              <a:spcBef>
                <a:spcPts val="0"/>
              </a:spcBef>
            </a:pPr>
            <a:r>
              <a:rPr lang="zh-TW" altLang="en-US" sz="2100" dirty="0">
                <a:solidFill>
                  <a:schemeClr val="accent1">
                    <a:lumMod val="50000"/>
                  </a:schemeClr>
                </a:solidFill>
              </a:rPr>
              <a:t>報告人</a:t>
            </a:r>
            <a:r>
              <a:rPr lang="zh-TW" altLang="zh-TW" sz="2100" dirty="0">
                <a:solidFill>
                  <a:schemeClr val="accent1">
                    <a:lumMod val="50000"/>
                  </a:schemeClr>
                </a:solidFill>
              </a:rPr>
              <a:t>：</a:t>
            </a:r>
            <a:r>
              <a:rPr lang="zh-TW" altLang="en-US" sz="2100" noProof="1">
                <a:solidFill>
                  <a:schemeClr val="accent1">
                    <a:lumMod val="50000"/>
                  </a:schemeClr>
                </a:solidFill>
                <a:sym typeface="Arial" panose="020B0604020202020204" pitchFamily="34" charset="0"/>
              </a:rPr>
              <a:t>法令事務第二科 曾上芸 編審</a:t>
            </a:r>
            <a:endParaRPr lang="en-US" altLang="zh-TW" sz="2100" noProof="1">
              <a:solidFill>
                <a:schemeClr val="accent1">
                  <a:lumMod val="50000"/>
                </a:schemeClr>
              </a:solidFill>
              <a:sym typeface="Arial" panose="020B0604020202020204" pitchFamily="34" charset="0"/>
            </a:endParaRPr>
          </a:p>
          <a:p>
            <a:pPr fontAlgn="t">
              <a:spcBef>
                <a:spcPts val="0"/>
              </a:spcBef>
            </a:pPr>
            <a:r>
              <a:rPr lang="zh-TW" altLang="en-US" sz="2100" dirty="0">
                <a:solidFill>
                  <a:schemeClr val="accent1">
                    <a:lumMod val="50000"/>
                  </a:schemeClr>
                </a:solidFill>
              </a:rPr>
              <a:t>報告日期：</a:t>
            </a:r>
            <a:r>
              <a:rPr lang="en-US" altLang="zh-TW" sz="2100" dirty="0">
                <a:solidFill>
                  <a:schemeClr val="accent1">
                    <a:lumMod val="50000"/>
                  </a:schemeClr>
                </a:solidFill>
                <a:latin typeface="+mn-ea"/>
              </a:rPr>
              <a:t>2023.10.17</a:t>
            </a:r>
            <a:endParaRPr lang="zh-TW" altLang="zh-TW" sz="2100" dirty="0">
              <a:solidFill>
                <a:schemeClr val="accent1">
                  <a:lumMod val="50000"/>
                </a:schemeClr>
              </a:solidFill>
              <a:latin typeface="+mn-ea"/>
            </a:endParaRPr>
          </a:p>
        </p:txBody>
      </p:sp>
      <p:pic>
        <p:nvPicPr>
          <p:cNvPr id="12" name="圖片 11">
            <a:extLst>
              <a:ext uri="{FF2B5EF4-FFF2-40B4-BE49-F238E27FC236}">
                <a16:creationId xmlns:a16="http://schemas.microsoft.com/office/drawing/2014/main" id="{FFB835AC-AF6E-4C8A-800D-966D71D3BB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18650" y="5666640"/>
            <a:ext cx="2741766" cy="470784"/>
          </a:xfrm>
          <a:prstGeom prst="rect">
            <a:avLst/>
          </a:prstGeom>
        </p:spPr>
      </p:pic>
    </p:spTree>
    <p:extLst>
      <p:ext uri="{BB962C8B-B14F-4D97-AF65-F5344CB8AC3E}">
        <p14:creationId xmlns:p14="http://schemas.microsoft.com/office/powerpoint/2010/main" val="3440746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直角三角形 20">
            <a:extLst>
              <a:ext uri="{FF2B5EF4-FFF2-40B4-BE49-F238E27FC236}">
                <a16:creationId xmlns:a16="http://schemas.microsoft.com/office/drawing/2014/main" id="{1B2A9E9B-4EE3-43BC-950A-D2C5D9C0C998}"/>
              </a:ext>
            </a:extLst>
          </p:cNvPr>
          <p:cNvSpPr/>
          <p:nvPr/>
        </p:nvSpPr>
        <p:spPr>
          <a:xfrm>
            <a:off x="1169040" y="428591"/>
            <a:ext cx="4675696" cy="536227"/>
          </a:xfrm>
          <a:prstGeom prst="r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4" name="矩形 47"/>
          <p:cNvSpPr>
            <a:spLocks noChangeArrowheads="1"/>
          </p:cNvSpPr>
          <p:nvPr/>
        </p:nvSpPr>
        <p:spPr bwMode="auto">
          <a:xfrm>
            <a:off x="813768" y="1248593"/>
            <a:ext cx="5929931" cy="5262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285750" indent="-285750">
              <a:lnSpc>
                <a:spcPct val="110000"/>
              </a:lnSpc>
              <a:spcBef>
                <a:spcPts val="60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接待人員：初級合夥人</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Julian von Lucius</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博士</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gn="l">
              <a:spcBef>
                <a:spcPts val="600"/>
              </a:spcBef>
              <a:buFont typeface="Arial" panose="020B0604020202020204" pitchFamily="34" charset="0"/>
              <a:buChar char="•"/>
            </a:pP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PPP</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兩大法制框架</a:t>
            </a: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預算法規</a:t>
            </a: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、採購法規</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ts val="60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律師參與公部門</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PPP</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案件之程度及功能</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ts val="600"/>
              </a:spcBef>
            </a:pPr>
            <a:r>
              <a:rPr lang="zh-TW" altLang="zh-TW" sz="2000" dirty="0">
                <a:solidFill>
                  <a:srgbClr val="C00000"/>
                </a:solidFill>
                <a:latin typeface="微軟正黑體" panose="020B0604030504040204" pitchFamily="34" charset="-120"/>
                <a:ea typeface="微軟正黑體" panose="020B0604030504040204" pitchFamily="34" charset="-120"/>
              </a:rPr>
              <a:t>履約爭議之訴訟外紛爭解決機制（</a:t>
            </a:r>
            <a:r>
              <a:rPr lang="en-US" altLang="zh-TW" sz="2000" dirty="0">
                <a:solidFill>
                  <a:srgbClr val="C00000"/>
                </a:solidFill>
                <a:latin typeface="微軟正黑體" panose="020B0604030504040204" pitchFamily="34" charset="-120"/>
                <a:ea typeface="微軟正黑體" panose="020B0604030504040204" pitchFamily="34" charset="-120"/>
              </a:rPr>
              <a:t>ADR</a:t>
            </a:r>
            <a:r>
              <a:rPr lang="zh-TW" altLang="zh-TW" sz="2000" dirty="0">
                <a:solidFill>
                  <a:srgbClr val="C00000"/>
                </a:solidFill>
                <a:latin typeface="微軟正黑體" panose="020B0604030504040204" pitchFamily="34" charset="-120"/>
                <a:ea typeface="微軟正黑體" panose="020B0604030504040204" pitchFamily="34" charset="-120"/>
              </a:rPr>
              <a:t>與</a:t>
            </a:r>
            <a:r>
              <a:rPr lang="en-US" altLang="zh-TW" sz="2000" dirty="0">
                <a:solidFill>
                  <a:srgbClr val="C00000"/>
                </a:solidFill>
                <a:latin typeface="微軟正黑體" panose="020B0604030504040204" pitchFamily="34" charset="-120"/>
                <a:ea typeface="微軟正黑體" panose="020B0604030504040204" pitchFamily="34" charset="-120"/>
              </a:rPr>
              <a:t>ODR</a:t>
            </a:r>
            <a:r>
              <a:rPr lang="zh-TW" altLang="zh-TW" sz="2000" dirty="0">
                <a:solidFill>
                  <a:srgbClr val="C00000"/>
                </a:solidFill>
                <a:latin typeface="微軟正黑體" panose="020B0604030504040204" pitchFamily="34" charset="-120"/>
                <a:ea typeface="微軟正黑體" panose="020B0604030504040204" pitchFamily="34" charset="-120"/>
              </a:rPr>
              <a:t>）</a:t>
            </a:r>
            <a:endParaRPr lang="en-US" altLang="zh-TW" sz="2000" dirty="0">
              <a:solidFill>
                <a:srgbClr val="C00000"/>
              </a:solidFill>
              <a:latin typeface="微軟正黑體" panose="020B0604030504040204" pitchFamily="34" charset="-120"/>
              <a:ea typeface="微軟正黑體" panose="020B0604030504040204" pitchFamily="34" charset="-120"/>
            </a:endParaRPr>
          </a:p>
          <a:p>
            <a:pPr marL="621792" lvl="1" indent="-285750" algn="l">
              <a:spcBef>
                <a:spcPts val="600"/>
              </a:spcBef>
              <a:buFont typeface="Arial" panose="020B0604020202020204" pitchFamily="34" charset="0"/>
              <a:buChar char="•"/>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在德國，運用</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ADR</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與</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ODR</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的情形相當罕見，僅在特殊案件中可能會運用，例如涉及科技、營業秘密之特殊案件。</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621792" lvl="1" indent="-285750" algn="l">
              <a:spcBef>
                <a:spcPts val="600"/>
              </a:spcBef>
              <a:buFont typeface="Arial" panose="020B0604020202020204" pitchFamily="34" charset="0"/>
              <a:buChar char="•"/>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仲裁程序究竟需要多久時間，並沒有一個固定的答案，這通常繫諸於仲裁條款是否清楚、仲裁人能否快速釐清問題以及取證的複雜性。</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621792" lvl="1" indent="-285750" algn="l">
              <a:spcBef>
                <a:spcPts val="600"/>
              </a:spcBef>
              <a:buFont typeface="Arial" panose="020B0604020202020204" pitchFamily="34" charset="0"/>
              <a:buChar char="•"/>
            </a:pPr>
            <a:r>
              <a:rPr lang="zh-TW" altLang="zh-TW" sz="2000" dirty="0">
                <a:solidFill>
                  <a:srgbClr val="C00000"/>
                </a:solidFill>
                <a:latin typeface="微軟正黑體" panose="020B0604030504040204" pitchFamily="34" charset="-120"/>
                <a:ea typeface="微軟正黑體" panose="020B0604030504040204" pitchFamily="34" charset="-120"/>
              </a:rPr>
              <a:t>訴訟外紛爭解決機制也有負面案例。</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在德國有兩起著名的案例，德意志聯邦共和國與營運商達成了仲裁協議，這兩起案例均涉及收費問題。在</a:t>
            </a: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該兩起</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案例中，採行仲裁程序並沒有讓紛爭獲得快速的解決。</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p:txBody>
      </p:sp>
      <p:sp>
        <p:nvSpPr>
          <p:cNvPr id="3" name="矩形 2"/>
          <p:cNvSpPr/>
          <p:nvPr/>
        </p:nvSpPr>
        <p:spPr>
          <a:xfrm>
            <a:off x="6807869" y="4947778"/>
            <a:ext cx="5015164" cy="1569660"/>
          </a:xfrm>
          <a:prstGeom prst="rect">
            <a:avLst/>
          </a:prstGeom>
        </p:spPr>
        <p:txBody>
          <a:bodyPr wrap="square">
            <a:spAutoFit/>
          </a:bodyPr>
          <a:lstStyle/>
          <a:p>
            <a:pPr algn="just"/>
            <a:r>
              <a:rPr lang="zh-TW" altLang="zh-TW" sz="1600" dirty="0"/>
              <a:t>▲上排由左而右依序為：</a:t>
            </a:r>
            <a:r>
              <a:rPr lang="en-US" altLang="zh-TW" sz="1600" dirty="0" err="1"/>
              <a:t>Noerr</a:t>
            </a:r>
            <a:r>
              <a:rPr lang="zh-TW" altLang="zh-TW" sz="1600" dirty="0"/>
              <a:t>律師事務所同仁、</a:t>
            </a:r>
            <a:r>
              <a:rPr lang="en-US" altLang="zh-TW" sz="1600" dirty="0"/>
              <a:t>Dr. Max </a:t>
            </a:r>
            <a:r>
              <a:rPr lang="en-US" altLang="zh-TW" sz="1600" dirty="0" err="1"/>
              <a:t>Helleberg</a:t>
            </a:r>
            <a:r>
              <a:rPr lang="zh-TW" altLang="zh-TW" sz="1600" dirty="0"/>
              <a:t>、</a:t>
            </a:r>
            <a:r>
              <a:rPr lang="en-US" altLang="zh-TW" sz="1600" dirty="0"/>
              <a:t>Dr. Julian von Lucius, LL.M.</a:t>
            </a:r>
            <a:r>
              <a:rPr lang="zh-TW" altLang="zh-TW" sz="1600" dirty="0"/>
              <a:t>、</a:t>
            </a:r>
            <a:r>
              <a:rPr lang="en-US" altLang="zh-TW" sz="1600" dirty="0"/>
              <a:t>Dr. David </a:t>
            </a:r>
            <a:r>
              <a:rPr lang="en-US" altLang="zh-TW" sz="1600" dirty="0" err="1"/>
              <a:t>Rösch</a:t>
            </a:r>
            <a:r>
              <a:rPr lang="en-US" altLang="zh-TW" sz="1600" dirty="0"/>
              <a:t>, M.Sc.</a:t>
            </a:r>
            <a:r>
              <a:rPr lang="zh-TW" altLang="zh-TW" sz="1600" dirty="0"/>
              <a:t>、</a:t>
            </a:r>
            <a:r>
              <a:rPr lang="en-US" altLang="zh-TW" sz="1600" dirty="0" err="1"/>
              <a:t>Noerr</a:t>
            </a:r>
            <a:r>
              <a:rPr lang="zh-TW" altLang="zh-TW" sz="1600" dirty="0"/>
              <a:t>律師事務所同仁；下排由左而右依序為：駐德國代表處游琇閔一等秘書、本局柯景文法務專員、本局曾上芸編審、翻譯藍偉銓先生、本局沈杏霖主任秘書。 </a:t>
            </a:r>
            <a:endParaRPr lang="zh-TW" altLang="zh-TW" dirty="0"/>
          </a:p>
        </p:txBody>
      </p:sp>
      <p:sp>
        <p:nvSpPr>
          <p:cNvPr id="20" name="標題 1">
            <a:extLst>
              <a:ext uri="{FF2B5EF4-FFF2-40B4-BE49-F238E27FC236}">
                <a16:creationId xmlns:a16="http://schemas.microsoft.com/office/drawing/2014/main" id="{B47F9B75-E2AF-4AE9-B41E-DC56609E9522}"/>
              </a:ext>
            </a:extLst>
          </p:cNvPr>
          <p:cNvSpPr>
            <a:spLocks noGrp="1"/>
          </p:cNvSpPr>
          <p:nvPr>
            <p:ph type="title"/>
          </p:nvPr>
        </p:nvSpPr>
        <p:spPr>
          <a:xfrm>
            <a:off x="1071918" y="360414"/>
            <a:ext cx="9601200" cy="604404"/>
          </a:xfrm>
        </p:spPr>
        <p:txBody>
          <a:bodyPr>
            <a:normAutofit fontScale="90000"/>
          </a:bodyPr>
          <a:lstStyle/>
          <a:p>
            <a:r>
              <a:rPr lang="zh-TW" altLang="en-US" b="1" dirty="0">
                <a:latin typeface="Microsoft YaHei" panose="020B0503020204020204" pitchFamily="34" charset="-122"/>
                <a:ea typeface="Microsoft YaHei" panose="020B0503020204020204" pitchFamily="34" charset="-122"/>
              </a:rPr>
              <a:t>諾爾律師事務所柏林辦公室</a:t>
            </a:r>
          </a:p>
        </p:txBody>
      </p:sp>
      <p:pic>
        <p:nvPicPr>
          <p:cNvPr id="13" name="圖片 12">
            <a:extLst>
              <a:ext uri="{FF2B5EF4-FFF2-40B4-BE49-F238E27FC236}">
                <a16:creationId xmlns:a16="http://schemas.microsoft.com/office/drawing/2014/main" id="{6D5DF42A-B0E8-4DCC-9AAA-DE80FC35254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7868" y="1162261"/>
            <a:ext cx="5015164" cy="3761537"/>
          </a:xfrm>
          <a:prstGeom prst="rect">
            <a:avLst/>
          </a:prstGeom>
          <a:noFill/>
          <a:ln>
            <a:noFill/>
          </a:ln>
        </p:spPr>
      </p:pic>
    </p:spTree>
    <p:extLst>
      <p:ext uri="{BB962C8B-B14F-4D97-AF65-F5344CB8AC3E}">
        <p14:creationId xmlns:p14="http://schemas.microsoft.com/office/powerpoint/2010/main" val="2896680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1ED8BCB4-95F8-4B57-80B7-E56757D73D33}"/>
              </a:ext>
            </a:extLst>
          </p:cNvPr>
          <p:cNvSpPr/>
          <p:nvPr/>
        </p:nvSpPr>
        <p:spPr>
          <a:xfrm>
            <a:off x="988170" y="260648"/>
            <a:ext cx="4675696" cy="536227"/>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aphicFrame>
        <p:nvGraphicFramePr>
          <p:cNvPr id="4" name="表格 3"/>
          <p:cNvGraphicFramePr>
            <a:graphicFrameLocks noGrp="1"/>
          </p:cNvGraphicFramePr>
          <p:nvPr>
            <p:extLst>
              <p:ext uri="{D42A27DB-BD31-4B8C-83A1-F6EECF244321}">
                <p14:modId xmlns:p14="http://schemas.microsoft.com/office/powerpoint/2010/main" val="2375356783"/>
              </p:ext>
            </p:extLst>
          </p:nvPr>
        </p:nvGraphicFramePr>
        <p:xfrm>
          <a:off x="0" y="853890"/>
          <a:ext cx="12192000" cy="6004108"/>
        </p:xfrm>
        <a:graphic>
          <a:graphicData uri="http://schemas.openxmlformats.org/drawingml/2006/table">
            <a:tbl>
              <a:tblPr firstRow="1" bandRow="1">
                <a:tableStyleId>{21E4AEA4-8DFA-4A89-87EB-49C32662AFE0}</a:tableStyleId>
              </a:tblPr>
              <a:tblGrid>
                <a:gridCol w="497479">
                  <a:extLst>
                    <a:ext uri="{9D8B030D-6E8A-4147-A177-3AD203B41FA5}">
                      <a16:colId xmlns:a16="http://schemas.microsoft.com/office/drawing/2014/main" val="3302256220"/>
                    </a:ext>
                  </a:extLst>
                </a:gridCol>
                <a:gridCol w="5903063">
                  <a:extLst>
                    <a:ext uri="{9D8B030D-6E8A-4147-A177-3AD203B41FA5}">
                      <a16:colId xmlns:a16="http://schemas.microsoft.com/office/drawing/2014/main" val="113464217"/>
                    </a:ext>
                  </a:extLst>
                </a:gridCol>
                <a:gridCol w="5791458">
                  <a:extLst>
                    <a:ext uri="{9D8B030D-6E8A-4147-A177-3AD203B41FA5}">
                      <a16:colId xmlns:a16="http://schemas.microsoft.com/office/drawing/2014/main" val="1624600677"/>
                    </a:ext>
                  </a:extLst>
                </a:gridCol>
              </a:tblGrid>
              <a:tr h="721712">
                <a:tc>
                  <a:txBody>
                    <a:bodyPr/>
                    <a:lstStyle/>
                    <a:p>
                      <a:pPr algn="ctr"/>
                      <a:endParaRPr lang="en-US" altLang="zh-TW" sz="2000">
                        <a:latin typeface="微軟正黑體" panose="020B0604030504040204" pitchFamily="34" charset="-120"/>
                        <a:ea typeface="微軟正黑體" panose="020B0604030504040204" pitchFamily="34" charset="-120"/>
                      </a:endParaRPr>
                    </a:p>
                    <a:p>
                      <a:pPr algn="ctr"/>
                      <a:endParaRPr lang="zh-TW" altLang="en-US" sz="20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2400" dirty="0">
                          <a:latin typeface="微軟正黑體" panose="020B0604030504040204" pitchFamily="34" charset="-120"/>
                          <a:ea typeface="微軟正黑體" panose="020B0604030504040204" pitchFamily="34" charset="-120"/>
                        </a:rPr>
                        <a:t>德國聯邦</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邦</a:t>
                      </a:r>
                    </a:p>
                  </a:txBody>
                  <a:tcPr anchor="ctr"/>
                </a:tc>
                <a:tc>
                  <a:txBody>
                    <a:bodyPr/>
                    <a:lstStyle/>
                    <a:p>
                      <a:pPr algn="ctr"/>
                      <a:r>
                        <a:rPr lang="zh-TW" altLang="en-US" sz="2400" dirty="0">
                          <a:latin typeface="微軟正黑體" panose="020B0604030504040204" pitchFamily="34" charset="-120"/>
                          <a:ea typeface="微軟正黑體" panose="020B0604030504040204" pitchFamily="34" charset="-120"/>
                        </a:rPr>
                        <a:t>我國</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本府</a:t>
                      </a:r>
                    </a:p>
                  </a:txBody>
                  <a:tcPr anchor="ctr"/>
                </a:tc>
                <a:extLst>
                  <a:ext uri="{0D108BD9-81ED-4DB2-BD59-A6C34878D82A}">
                    <a16:rowId xmlns:a16="http://schemas.microsoft.com/office/drawing/2014/main" val="3910829164"/>
                  </a:ext>
                </a:extLst>
              </a:tr>
              <a:tr h="3075122">
                <a:tc>
                  <a:txBody>
                    <a:bodyPr/>
                    <a:lstStyle/>
                    <a:p>
                      <a:pPr algn="l"/>
                      <a:r>
                        <a:rPr lang="zh-TW" altLang="zh-TW" sz="2400" b="1" kern="1200" dirty="0">
                          <a:solidFill>
                            <a:schemeClr val="dk1"/>
                          </a:solidFill>
                          <a:effectLst/>
                          <a:latin typeface="+mn-lt"/>
                          <a:ea typeface="+mn-ea"/>
                          <a:cs typeface="+mn-cs"/>
                        </a:rPr>
                        <a:t>專責機構</a:t>
                      </a:r>
                      <a:endParaRPr lang="zh-TW" altLang="en-US" sz="2400" b="1" kern="1200" dirty="0">
                        <a:solidFill>
                          <a:schemeClr val="dk1"/>
                        </a:solidFill>
                        <a:effectLst/>
                        <a:latin typeface="+mn-lt"/>
                        <a:ea typeface="+mn-ea"/>
                        <a:cs typeface="+mn-cs"/>
                      </a:endParaRPr>
                    </a:p>
                  </a:txBody>
                  <a:tcPr anchor="ctr"/>
                </a:tc>
                <a:tc>
                  <a:txBody>
                    <a:bodyPr/>
                    <a:lstStyle/>
                    <a:p>
                      <a:pPr marL="342900" indent="-342900" algn="l">
                        <a:buFont typeface="Arial" panose="020B0604020202020204" pitchFamily="34" charset="0"/>
                        <a:buChar char="•"/>
                      </a:pPr>
                      <a:r>
                        <a:rPr lang="zh-TW" altLang="en-US" sz="1900" dirty="0">
                          <a:solidFill>
                            <a:srgbClr val="C00000"/>
                          </a:solidFill>
                          <a:latin typeface="微軟正黑體" panose="020B0604030504040204" pitchFamily="34" charset="-120"/>
                          <a:ea typeface="+mn-ea"/>
                        </a:rPr>
                        <a:t>聯邦或邦</a:t>
                      </a:r>
                      <a:r>
                        <a:rPr lang="zh-TW" altLang="zh-TW" sz="1900" kern="1200" dirty="0">
                          <a:solidFill>
                            <a:srgbClr val="C00000"/>
                          </a:solidFill>
                          <a:effectLst/>
                          <a:latin typeface="+mn-lt"/>
                          <a:ea typeface="+mn-ea"/>
                          <a:cs typeface="+mn-cs"/>
                        </a:rPr>
                        <a:t>均有</a:t>
                      </a:r>
                      <a:r>
                        <a:rPr lang="en-US" altLang="zh-TW" sz="1900" kern="1200" dirty="0">
                          <a:solidFill>
                            <a:srgbClr val="C00000"/>
                          </a:solidFill>
                          <a:effectLst/>
                          <a:latin typeface="+mn-lt"/>
                          <a:ea typeface="+mn-ea"/>
                          <a:cs typeface="+mn-cs"/>
                        </a:rPr>
                        <a:t>100%</a:t>
                      </a:r>
                      <a:r>
                        <a:rPr lang="zh-TW" altLang="zh-TW" sz="1900" kern="1200" dirty="0">
                          <a:solidFill>
                            <a:srgbClr val="C00000"/>
                          </a:solidFill>
                          <a:effectLst/>
                          <a:latin typeface="+mn-lt"/>
                          <a:ea typeface="+mn-ea"/>
                          <a:cs typeface="+mn-cs"/>
                        </a:rPr>
                        <a:t>公部門持股之國營企業或邦營企業，</a:t>
                      </a:r>
                      <a:r>
                        <a:rPr lang="zh-TW" altLang="en-US" sz="1900" kern="1200" dirty="0">
                          <a:solidFill>
                            <a:srgbClr val="C00000"/>
                          </a:solidFill>
                          <a:effectLst/>
                          <a:latin typeface="+mn-lt"/>
                          <a:ea typeface="+mn-ea"/>
                          <a:cs typeface="+mn-cs"/>
                        </a:rPr>
                        <a:t>或</a:t>
                      </a:r>
                      <a:r>
                        <a:rPr lang="zh-TW" altLang="zh-TW" sz="1900" kern="1200" dirty="0">
                          <a:solidFill>
                            <a:srgbClr val="C00000"/>
                          </a:solidFill>
                          <a:effectLst/>
                          <a:latin typeface="+mn-lt"/>
                          <a:ea typeface="+mn-ea"/>
                          <a:cs typeface="+mn-cs"/>
                        </a:rPr>
                        <a:t>為公部門之諮詢顧問</a:t>
                      </a:r>
                      <a:r>
                        <a:rPr lang="zh-TW" altLang="en-US" sz="1900" kern="1200" dirty="0">
                          <a:solidFill>
                            <a:srgbClr val="C00000"/>
                          </a:solidFill>
                          <a:effectLst/>
                          <a:latin typeface="+mn-lt"/>
                          <a:ea typeface="+mn-ea"/>
                          <a:cs typeface="+mn-cs"/>
                        </a:rPr>
                        <a:t>，</a:t>
                      </a:r>
                      <a:r>
                        <a:rPr lang="zh-TW" altLang="zh-TW" sz="1900" kern="1200" dirty="0">
                          <a:solidFill>
                            <a:srgbClr val="C00000"/>
                          </a:solidFill>
                          <a:effectLst/>
                          <a:latin typeface="+mn-lt"/>
                          <a:ea typeface="+mn-ea"/>
                          <a:cs typeface="+mn-cs"/>
                        </a:rPr>
                        <a:t>或</a:t>
                      </a:r>
                      <a:r>
                        <a:rPr lang="zh-TW" altLang="en-US" sz="1900" kern="1200" dirty="0">
                          <a:solidFill>
                            <a:srgbClr val="C00000"/>
                          </a:solidFill>
                          <a:effectLst/>
                          <a:latin typeface="+mn-lt"/>
                          <a:ea typeface="+mn-ea"/>
                          <a:cs typeface="+mn-cs"/>
                        </a:rPr>
                        <a:t>為</a:t>
                      </a:r>
                      <a:r>
                        <a:rPr lang="zh-TW" altLang="zh-TW" sz="1900" kern="1200" dirty="0">
                          <a:solidFill>
                            <a:srgbClr val="C00000"/>
                          </a:solidFill>
                          <a:effectLst/>
                          <a:latin typeface="+mn-lt"/>
                          <a:ea typeface="+mn-ea"/>
                          <a:cs typeface="+mn-cs"/>
                        </a:rPr>
                        <a:t>執行建設計畫</a:t>
                      </a:r>
                      <a:r>
                        <a:rPr lang="zh-TW" altLang="en-US" sz="1900" kern="1200" dirty="0">
                          <a:solidFill>
                            <a:srgbClr val="C00000"/>
                          </a:solidFill>
                          <a:effectLst/>
                          <a:latin typeface="+mn-lt"/>
                          <a:ea typeface="+mn-ea"/>
                          <a:cs typeface="+mn-cs"/>
                        </a:rPr>
                        <a:t>者</a:t>
                      </a:r>
                      <a:endParaRPr lang="en-US" altLang="zh-TW" sz="1900" kern="1200" dirty="0">
                        <a:solidFill>
                          <a:srgbClr val="C00000"/>
                        </a:solidFill>
                        <a:effectLst/>
                        <a:latin typeface="+mn-lt"/>
                        <a:ea typeface="+mn-ea"/>
                        <a:cs typeface="+mn-cs"/>
                      </a:endParaRPr>
                    </a:p>
                    <a:p>
                      <a:pPr marL="800100" lvl="1" indent="-342900" algn="l">
                        <a:buFont typeface="Arial" panose="020B0604020202020204" pitchFamily="34" charset="0"/>
                        <a:buChar char="•"/>
                      </a:pPr>
                      <a:r>
                        <a:rPr lang="zh-TW" altLang="zh-TW" sz="1900" kern="1200" dirty="0">
                          <a:solidFill>
                            <a:schemeClr val="dk1"/>
                          </a:solidFill>
                          <a:effectLst/>
                          <a:latin typeface="+mn-lt"/>
                          <a:ea typeface="+mn-ea"/>
                          <a:cs typeface="+mn-cs"/>
                        </a:rPr>
                        <a:t>聯邦</a:t>
                      </a:r>
                      <a:r>
                        <a:rPr lang="zh-TW" altLang="en-US" sz="1900" kern="1200" dirty="0">
                          <a:solidFill>
                            <a:schemeClr val="dk1"/>
                          </a:solidFill>
                          <a:effectLst/>
                          <a:latin typeface="+mn-lt"/>
                          <a:ea typeface="+mn-ea"/>
                          <a:cs typeface="+mn-cs"/>
                        </a:rPr>
                        <a:t>：</a:t>
                      </a:r>
                      <a:r>
                        <a:rPr lang="en-US" altLang="zh-TW" sz="1900" kern="1200" dirty="0">
                          <a:solidFill>
                            <a:schemeClr val="dk1"/>
                          </a:solidFill>
                          <a:effectLst/>
                          <a:latin typeface="+mn-lt"/>
                          <a:ea typeface="+mn-ea"/>
                          <a:cs typeface="+mn-cs"/>
                        </a:rPr>
                        <a:t>PD</a:t>
                      </a:r>
                      <a:r>
                        <a:rPr lang="zh-TW" altLang="zh-TW" sz="1900" kern="1200" dirty="0">
                          <a:solidFill>
                            <a:schemeClr val="dk1"/>
                          </a:solidFill>
                          <a:effectLst/>
                          <a:latin typeface="+mn-lt"/>
                          <a:ea typeface="+mn-ea"/>
                          <a:cs typeface="+mn-cs"/>
                        </a:rPr>
                        <a:t>作為公部門之諮詢顧問（另尚有聯邦建築和區域規劃辦公室、聯邦高速公路有限公司、聯邦不動產事務中心等等）</a:t>
                      </a:r>
                      <a:endParaRPr lang="en-US" altLang="zh-TW" sz="1900" kern="1200" dirty="0">
                        <a:solidFill>
                          <a:schemeClr val="dk1"/>
                        </a:solidFill>
                        <a:effectLst/>
                        <a:latin typeface="+mn-lt"/>
                        <a:ea typeface="+mn-ea"/>
                        <a:cs typeface="+mn-cs"/>
                      </a:endParaRPr>
                    </a:p>
                    <a:p>
                      <a:pPr marL="800100" lvl="1" indent="-342900" algn="l">
                        <a:buFont typeface="Arial" panose="020B0604020202020204" pitchFamily="34" charset="0"/>
                        <a:buChar char="•"/>
                      </a:pPr>
                      <a:r>
                        <a:rPr lang="zh-TW" altLang="zh-TW" sz="1900" kern="1200" dirty="0">
                          <a:solidFill>
                            <a:schemeClr val="dk1"/>
                          </a:solidFill>
                          <a:effectLst/>
                          <a:latin typeface="+mn-lt"/>
                          <a:ea typeface="+mn-ea"/>
                          <a:cs typeface="+mn-cs"/>
                        </a:rPr>
                        <a:t>黑森邦</a:t>
                      </a:r>
                      <a:r>
                        <a:rPr lang="zh-TW" altLang="en-US" sz="1900" kern="1200" dirty="0">
                          <a:solidFill>
                            <a:schemeClr val="dk1"/>
                          </a:solidFill>
                          <a:effectLst/>
                          <a:latin typeface="+mn-lt"/>
                          <a:ea typeface="+mn-ea"/>
                          <a:cs typeface="+mn-cs"/>
                        </a:rPr>
                        <a:t>：</a:t>
                      </a:r>
                      <a:r>
                        <a:rPr lang="zh-TW" altLang="zh-TW" sz="1900" kern="1200" dirty="0">
                          <a:solidFill>
                            <a:schemeClr val="dk1"/>
                          </a:solidFill>
                          <a:effectLst/>
                          <a:latin typeface="+mn-lt"/>
                          <a:ea typeface="+mn-ea"/>
                          <a:cs typeface="+mn-cs"/>
                        </a:rPr>
                        <a:t>黑森邦建設及不動產邦營事業（</a:t>
                      </a:r>
                      <a:r>
                        <a:rPr lang="en-US" altLang="zh-TW" sz="1900" kern="1200" dirty="0">
                          <a:solidFill>
                            <a:schemeClr val="dk1"/>
                          </a:solidFill>
                          <a:effectLst/>
                          <a:latin typeface="+mn-lt"/>
                          <a:ea typeface="+mn-ea"/>
                          <a:cs typeface="+mn-cs"/>
                        </a:rPr>
                        <a:t>LBIH</a:t>
                      </a:r>
                      <a:r>
                        <a:rPr lang="zh-TW" altLang="zh-TW" sz="1900" kern="1200" dirty="0">
                          <a:solidFill>
                            <a:schemeClr val="dk1"/>
                          </a:solidFill>
                          <a:effectLst/>
                          <a:latin typeface="+mn-lt"/>
                          <a:ea typeface="+mn-ea"/>
                          <a:cs typeface="+mn-cs"/>
                        </a:rPr>
                        <a:t>）執行黑森邦之建設任務</a:t>
                      </a:r>
                      <a:endParaRPr lang="en-US" altLang="zh-TW" sz="1900" kern="1200" dirty="0">
                        <a:solidFill>
                          <a:schemeClr val="dk1"/>
                        </a:solidFill>
                        <a:effectLst/>
                        <a:latin typeface="+mn-lt"/>
                        <a:ea typeface="+mn-ea"/>
                        <a:cs typeface="+mn-cs"/>
                      </a:endParaRPr>
                    </a:p>
                    <a:p>
                      <a:pPr marL="342900" lvl="0" indent="-342900" algn="l">
                        <a:buFont typeface="Arial" panose="020B0604020202020204" pitchFamily="34" charset="0"/>
                        <a:buChar char="•"/>
                      </a:pPr>
                      <a:r>
                        <a:rPr lang="zh-TW" altLang="zh-TW" sz="1900" kern="1200" dirty="0">
                          <a:solidFill>
                            <a:schemeClr val="dk1"/>
                          </a:solidFill>
                          <a:effectLst/>
                          <a:latin typeface="+mn-lt"/>
                          <a:ea typeface="+mn-ea"/>
                          <a:cs typeface="+mn-cs"/>
                        </a:rPr>
                        <a:t>部分邦設有公私協力權限中心</a:t>
                      </a:r>
                      <a:endParaRPr lang="zh-TW" altLang="en-US" sz="1900" kern="1200" dirty="0">
                        <a:solidFill>
                          <a:schemeClr val="dk1"/>
                        </a:solidFill>
                        <a:effectLst/>
                        <a:latin typeface="+mn-lt"/>
                        <a:ea typeface="+mn-ea"/>
                        <a:cs typeface="+mn-cs"/>
                      </a:endParaRPr>
                    </a:p>
                  </a:txBody>
                  <a:tcPr/>
                </a:tc>
                <a:tc>
                  <a:txBody>
                    <a:bodyPr/>
                    <a:lstStyle/>
                    <a:p>
                      <a:pPr marL="342900" indent="-342900" algn="l">
                        <a:buFont typeface="Arial" panose="020B0604020202020204" pitchFamily="34" charset="0"/>
                        <a:buChar char="•"/>
                      </a:pPr>
                      <a:r>
                        <a:rPr lang="zh-TW" altLang="zh-TW" sz="1900" kern="1200" dirty="0">
                          <a:solidFill>
                            <a:schemeClr val="dk1"/>
                          </a:solidFill>
                          <a:effectLst/>
                          <a:latin typeface="+mn-lt"/>
                          <a:ea typeface="+mn-ea"/>
                          <a:cs typeface="+mn-cs"/>
                        </a:rPr>
                        <a:t>促參法主管機關為財政部，主辦機關則指主辦民間參與公共建設相關業務之機關</a:t>
                      </a:r>
                      <a:endParaRPr lang="en-US" altLang="zh-TW" sz="1900" kern="1200" dirty="0">
                        <a:solidFill>
                          <a:schemeClr val="dk1"/>
                        </a:solidFill>
                        <a:effectLst/>
                        <a:latin typeface="+mn-lt"/>
                        <a:ea typeface="+mn-ea"/>
                        <a:cs typeface="+mn-cs"/>
                      </a:endParaRPr>
                    </a:p>
                    <a:p>
                      <a:pPr marL="342900" indent="-342900" algn="l">
                        <a:buFont typeface="Arial" panose="020B0604020202020204" pitchFamily="34" charset="0"/>
                        <a:buChar char="•"/>
                      </a:pPr>
                      <a:r>
                        <a:rPr lang="zh-TW" altLang="zh-TW" sz="1900" kern="1200" dirty="0">
                          <a:solidFill>
                            <a:schemeClr val="dk1"/>
                          </a:solidFill>
                          <a:effectLst/>
                          <a:latin typeface="+mn-lt"/>
                          <a:ea typeface="+mn-ea"/>
                          <a:cs typeface="+mn-cs"/>
                        </a:rPr>
                        <a:t>各個縣市政府則大多由財政局掌理、督導市有非公用土地以促進民間參與公共建設、設定地上權辦理開發、委託經營等業務</a:t>
                      </a:r>
                      <a:endParaRPr lang="en-US" altLang="zh-TW" sz="1900" kern="1200" dirty="0">
                        <a:solidFill>
                          <a:schemeClr val="dk1"/>
                        </a:solidFill>
                        <a:effectLst/>
                        <a:latin typeface="+mn-lt"/>
                        <a:ea typeface="+mn-ea"/>
                        <a:cs typeface="+mn-cs"/>
                      </a:endParaRPr>
                    </a:p>
                    <a:p>
                      <a:pPr marL="342900" indent="-342900" algn="l">
                        <a:buFont typeface="Arial" panose="020B0604020202020204" pitchFamily="34" charset="0"/>
                        <a:buChar char="•"/>
                      </a:pPr>
                      <a:r>
                        <a:rPr lang="zh-TW" altLang="zh-TW" sz="1900" kern="1200" dirty="0">
                          <a:solidFill>
                            <a:schemeClr val="dk1"/>
                          </a:solidFill>
                          <a:effectLst/>
                          <a:latin typeface="+mn-lt"/>
                          <a:ea typeface="+mn-ea"/>
                          <a:cs typeface="+mn-cs"/>
                        </a:rPr>
                        <a:t>主辦機關則視公共建設類別，授權所屬機關實際辦理招商、議約、簽約、履約管理等業務</a:t>
                      </a:r>
                      <a:endParaRPr lang="en-US" altLang="zh-TW" sz="1900" kern="1200" dirty="0">
                        <a:solidFill>
                          <a:schemeClr val="dk1"/>
                        </a:solidFill>
                        <a:effectLst/>
                        <a:latin typeface="+mn-lt"/>
                        <a:ea typeface="+mn-ea"/>
                        <a:cs typeface="+mn-cs"/>
                      </a:endParaRPr>
                    </a:p>
                    <a:p>
                      <a:pPr marL="342900" indent="-342900" algn="l">
                        <a:buFont typeface="Arial" panose="020B0604020202020204" pitchFamily="34" charset="0"/>
                        <a:buChar char="•"/>
                      </a:pPr>
                      <a:r>
                        <a:rPr lang="zh-TW" altLang="zh-TW" sz="1900" kern="1200" dirty="0">
                          <a:solidFill>
                            <a:srgbClr val="C00000"/>
                          </a:solidFill>
                          <a:effectLst/>
                          <a:latin typeface="+mn-lt"/>
                          <a:ea typeface="+mn-ea"/>
                          <a:cs typeface="+mn-cs"/>
                        </a:rPr>
                        <a:t>實務上主辦機關雖會聘請顧問公司協助辦理招商及履約管理，但此類顧問公司均為私營企業，並無公營的結構優勢</a:t>
                      </a:r>
                      <a:endParaRPr lang="zh-TW" altLang="en-US" sz="1900" kern="1200" dirty="0">
                        <a:solidFill>
                          <a:srgbClr val="C00000"/>
                        </a:solidFill>
                        <a:effectLst/>
                        <a:latin typeface="+mn-lt"/>
                        <a:ea typeface="+mn-ea"/>
                        <a:cs typeface="+mn-cs"/>
                      </a:endParaRPr>
                    </a:p>
                  </a:txBody>
                  <a:tcPr/>
                </a:tc>
                <a:extLst>
                  <a:ext uri="{0D108BD9-81ED-4DB2-BD59-A6C34878D82A}">
                    <a16:rowId xmlns:a16="http://schemas.microsoft.com/office/drawing/2014/main" val="1286639659"/>
                  </a:ext>
                </a:extLst>
              </a:tr>
              <a:tr h="2207274">
                <a:tc>
                  <a:txBody>
                    <a:bodyPr/>
                    <a:lstStyle/>
                    <a:p>
                      <a:pPr algn="l"/>
                      <a:r>
                        <a:rPr lang="zh-TW" altLang="zh-TW" sz="2400" b="1" kern="1200" dirty="0">
                          <a:solidFill>
                            <a:schemeClr val="dk1"/>
                          </a:solidFill>
                          <a:effectLst/>
                          <a:latin typeface="+mn-lt"/>
                          <a:ea typeface="+mn-ea"/>
                          <a:cs typeface="+mn-cs"/>
                        </a:rPr>
                        <a:t>辦理模式</a:t>
                      </a:r>
                      <a:endParaRPr lang="zh-TW" altLang="en-US" sz="2400" b="1" kern="1200" dirty="0">
                        <a:solidFill>
                          <a:schemeClr val="dk1"/>
                        </a:solidFill>
                        <a:effectLst/>
                        <a:latin typeface="+mn-lt"/>
                        <a:ea typeface="+mn-ea"/>
                        <a:cs typeface="+mn-cs"/>
                      </a:endParaRPr>
                    </a:p>
                  </a:txBody>
                  <a:tcPr anchor="ctr"/>
                </a:tc>
                <a:tc>
                  <a:txBody>
                    <a:bodyPr/>
                    <a:lstStyle/>
                    <a:p>
                      <a:pPr marL="342900" indent="-342900" algn="l">
                        <a:buFont typeface="Arial" panose="020B0604020202020204" pitchFamily="34" charset="0"/>
                        <a:buChar char="•"/>
                      </a:pPr>
                      <a:r>
                        <a:rPr lang="zh-TW" altLang="zh-TW" sz="1900" kern="1200" dirty="0">
                          <a:solidFill>
                            <a:schemeClr val="dk1"/>
                          </a:solidFill>
                          <a:effectLst/>
                          <a:latin typeface="+mn-lt"/>
                          <a:ea typeface="+mn-ea"/>
                          <a:cs typeface="+mn-cs"/>
                        </a:rPr>
                        <a:t>德國</a:t>
                      </a:r>
                      <a:r>
                        <a:rPr lang="en-US" altLang="zh-TW" sz="1900" kern="1200" dirty="0">
                          <a:solidFill>
                            <a:schemeClr val="dk1"/>
                          </a:solidFill>
                          <a:effectLst/>
                          <a:latin typeface="+mn-lt"/>
                          <a:ea typeface="+mn-ea"/>
                          <a:cs typeface="+mn-cs"/>
                        </a:rPr>
                        <a:t>PPP</a:t>
                      </a:r>
                      <a:r>
                        <a:rPr lang="zh-TW" altLang="zh-TW" sz="1900" kern="1200" dirty="0">
                          <a:solidFill>
                            <a:schemeClr val="dk1"/>
                          </a:solidFill>
                          <a:effectLst/>
                          <a:latin typeface="+mn-lt"/>
                          <a:ea typeface="+mn-ea"/>
                          <a:cs typeface="+mn-cs"/>
                        </a:rPr>
                        <a:t>之契約模型計有租賃模式、購買者模式、所有權模式、承包模式、特許經營模式、特殊目的實體（</a:t>
                      </a:r>
                      <a:r>
                        <a:rPr lang="en-US" altLang="zh-TW" sz="1900" kern="1200" dirty="0">
                          <a:solidFill>
                            <a:schemeClr val="dk1"/>
                          </a:solidFill>
                          <a:effectLst/>
                          <a:latin typeface="+mn-lt"/>
                          <a:ea typeface="+mn-ea"/>
                          <a:cs typeface="+mn-cs"/>
                        </a:rPr>
                        <a:t>SPV</a:t>
                      </a:r>
                      <a:r>
                        <a:rPr lang="zh-TW" altLang="zh-TW" sz="1900" kern="1200" dirty="0">
                          <a:solidFill>
                            <a:schemeClr val="dk1"/>
                          </a:solidFill>
                          <a:effectLst/>
                          <a:latin typeface="+mn-lt"/>
                          <a:ea typeface="+mn-ea"/>
                          <a:cs typeface="+mn-cs"/>
                        </a:rPr>
                        <a:t>）模式等</a:t>
                      </a:r>
                      <a:endParaRPr lang="en-US" altLang="zh-TW" sz="1900" kern="1200" dirty="0">
                        <a:solidFill>
                          <a:schemeClr val="dk1"/>
                        </a:solidFill>
                        <a:effectLst/>
                        <a:latin typeface="+mn-lt"/>
                        <a:ea typeface="+mn-ea"/>
                        <a:cs typeface="+mn-cs"/>
                      </a:endParaRPr>
                    </a:p>
                    <a:p>
                      <a:pPr marL="342900" indent="-342900" algn="l">
                        <a:buFont typeface="Arial" panose="020B0604020202020204" pitchFamily="34" charset="0"/>
                        <a:buChar char="•"/>
                      </a:pPr>
                      <a:r>
                        <a:rPr lang="zh-TW" altLang="zh-TW" sz="1900" kern="1200" dirty="0">
                          <a:solidFill>
                            <a:schemeClr val="dk1"/>
                          </a:solidFill>
                          <a:effectLst/>
                          <a:latin typeface="+mn-lt"/>
                          <a:ea typeface="+mn-ea"/>
                          <a:cs typeface="+mn-cs"/>
                        </a:rPr>
                        <a:t>聯邦與邦主管之</a:t>
                      </a:r>
                      <a:r>
                        <a:rPr lang="en-US" altLang="zh-TW" sz="1900" kern="1200" dirty="0">
                          <a:solidFill>
                            <a:schemeClr val="dk1"/>
                          </a:solidFill>
                          <a:effectLst/>
                          <a:latin typeface="+mn-lt"/>
                          <a:ea typeface="+mn-ea"/>
                          <a:cs typeface="+mn-cs"/>
                        </a:rPr>
                        <a:t>PPP</a:t>
                      </a:r>
                      <a:r>
                        <a:rPr lang="zh-TW" altLang="zh-TW" sz="1900" kern="1200" dirty="0">
                          <a:solidFill>
                            <a:schemeClr val="dk1"/>
                          </a:solidFill>
                          <a:effectLst/>
                          <a:latin typeface="+mn-lt"/>
                          <a:ea typeface="+mn-ea"/>
                          <a:cs typeface="+mn-cs"/>
                        </a:rPr>
                        <a:t>案件較多屬公部門本身即為需用機關的案件類型，至於對外開放民眾使用的公共建設因規模較小，大多由鄉鎮市層級辦理</a:t>
                      </a:r>
                      <a:endParaRPr lang="en-US" altLang="zh-TW" sz="1900" kern="1200" dirty="0">
                        <a:solidFill>
                          <a:schemeClr val="dk1"/>
                        </a:solidFill>
                        <a:effectLst/>
                        <a:latin typeface="+mn-lt"/>
                        <a:ea typeface="+mn-ea"/>
                        <a:cs typeface="+mn-cs"/>
                      </a:endParaRPr>
                    </a:p>
                  </a:txBody>
                  <a:tcPr/>
                </a:tc>
                <a:tc>
                  <a:txBody>
                    <a:bodyPr/>
                    <a:lstStyle/>
                    <a:p>
                      <a:pPr marL="342900" indent="-342900" algn="l">
                        <a:buFont typeface="Arial" panose="020B0604020202020204" pitchFamily="34" charset="0"/>
                        <a:buChar char="•"/>
                      </a:pPr>
                      <a:r>
                        <a:rPr lang="zh-TW" altLang="zh-TW" sz="1900" kern="1200" dirty="0">
                          <a:solidFill>
                            <a:schemeClr val="dk1"/>
                          </a:solidFill>
                          <a:effectLst/>
                          <a:latin typeface="+mn-lt"/>
                          <a:ea typeface="+mn-ea"/>
                          <a:cs typeface="+mn-cs"/>
                        </a:rPr>
                        <a:t>我國民間參與方式計有</a:t>
                      </a:r>
                      <a:r>
                        <a:rPr lang="en-US" altLang="zh-TW" sz="1900" kern="1200" dirty="0">
                          <a:solidFill>
                            <a:schemeClr val="dk1"/>
                          </a:solidFill>
                          <a:effectLst/>
                          <a:latin typeface="+mn-lt"/>
                          <a:ea typeface="+mn-ea"/>
                          <a:cs typeface="+mn-cs"/>
                        </a:rPr>
                        <a:t>BOT</a:t>
                      </a:r>
                      <a:r>
                        <a:rPr lang="zh-TW" altLang="zh-TW" sz="1900" kern="1200" dirty="0">
                          <a:solidFill>
                            <a:schemeClr val="dk1"/>
                          </a:solidFill>
                          <a:effectLst/>
                          <a:latin typeface="+mn-lt"/>
                          <a:ea typeface="+mn-ea"/>
                          <a:cs typeface="+mn-cs"/>
                        </a:rPr>
                        <a:t>、</a:t>
                      </a:r>
                      <a:r>
                        <a:rPr lang="en-US" altLang="zh-TW" sz="1900" kern="1200" dirty="0">
                          <a:solidFill>
                            <a:schemeClr val="dk1"/>
                          </a:solidFill>
                          <a:effectLst/>
                          <a:latin typeface="+mn-lt"/>
                          <a:ea typeface="+mn-ea"/>
                          <a:cs typeface="+mn-cs"/>
                        </a:rPr>
                        <a:t>B(R)TO</a:t>
                      </a:r>
                      <a:r>
                        <a:rPr lang="zh-TW" altLang="zh-TW" sz="1900" kern="1200" dirty="0">
                          <a:solidFill>
                            <a:schemeClr val="dk1"/>
                          </a:solidFill>
                          <a:effectLst/>
                          <a:latin typeface="+mn-lt"/>
                          <a:ea typeface="+mn-ea"/>
                          <a:cs typeface="+mn-cs"/>
                        </a:rPr>
                        <a:t>、</a:t>
                      </a:r>
                      <a:r>
                        <a:rPr lang="en-US" altLang="zh-TW" sz="1900" kern="1200" dirty="0">
                          <a:solidFill>
                            <a:schemeClr val="dk1"/>
                          </a:solidFill>
                          <a:effectLst/>
                          <a:latin typeface="+mn-lt"/>
                          <a:ea typeface="+mn-ea"/>
                          <a:cs typeface="+mn-cs"/>
                        </a:rPr>
                        <a:t>ROT</a:t>
                      </a:r>
                      <a:r>
                        <a:rPr lang="zh-TW" altLang="zh-TW" sz="1900" kern="1200" dirty="0">
                          <a:solidFill>
                            <a:schemeClr val="dk1"/>
                          </a:solidFill>
                          <a:effectLst/>
                          <a:latin typeface="+mn-lt"/>
                          <a:ea typeface="+mn-ea"/>
                          <a:cs typeface="+mn-cs"/>
                        </a:rPr>
                        <a:t>、</a:t>
                      </a:r>
                      <a:r>
                        <a:rPr lang="en-US" altLang="zh-TW" sz="1900" kern="1200" dirty="0">
                          <a:solidFill>
                            <a:schemeClr val="dk1"/>
                          </a:solidFill>
                          <a:effectLst/>
                          <a:latin typeface="+mn-lt"/>
                          <a:ea typeface="+mn-ea"/>
                          <a:cs typeface="+mn-cs"/>
                        </a:rPr>
                        <a:t>OT</a:t>
                      </a:r>
                      <a:r>
                        <a:rPr lang="zh-TW" altLang="zh-TW" sz="1900" kern="1200" dirty="0">
                          <a:solidFill>
                            <a:schemeClr val="dk1"/>
                          </a:solidFill>
                          <a:effectLst/>
                          <a:latin typeface="+mn-lt"/>
                          <a:ea typeface="+mn-ea"/>
                          <a:cs typeface="+mn-cs"/>
                        </a:rPr>
                        <a:t>、</a:t>
                      </a:r>
                      <a:r>
                        <a:rPr lang="en-US" altLang="zh-TW" sz="1900" kern="1200" dirty="0">
                          <a:solidFill>
                            <a:schemeClr val="dk1"/>
                          </a:solidFill>
                          <a:effectLst/>
                          <a:latin typeface="+mn-lt"/>
                          <a:ea typeface="+mn-ea"/>
                          <a:cs typeface="+mn-cs"/>
                        </a:rPr>
                        <a:t>B(R)OO</a:t>
                      </a:r>
                      <a:r>
                        <a:rPr lang="zh-TW" altLang="zh-TW" sz="1900" kern="1200" dirty="0">
                          <a:solidFill>
                            <a:schemeClr val="dk1"/>
                          </a:solidFill>
                          <a:effectLst/>
                          <a:latin typeface="+mn-lt"/>
                          <a:ea typeface="+mn-ea"/>
                          <a:cs typeface="+mn-cs"/>
                        </a:rPr>
                        <a:t>等</a:t>
                      </a:r>
                      <a:endParaRPr lang="en-US" altLang="zh-TW" sz="1900" kern="1200" dirty="0">
                        <a:solidFill>
                          <a:schemeClr val="dk1"/>
                        </a:solidFill>
                        <a:effectLst/>
                        <a:latin typeface="+mn-lt"/>
                        <a:ea typeface="+mn-ea"/>
                        <a:cs typeface="+mn-cs"/>
                      </a:endParaRPr>
                    </a:p>
                    <a:p>
                      <a:pPr marL="342900" indent="-342900" algn="l">
                        <a:buFont typeface="Arial" panose="020B0604020202020204" pitchFamily="34" charset="0"/>
                        <a:buChar char="•"/>
                      </a:pPr>
                      <a:r>
                        <a:rPr lang="zh-TW" altLang="zh-TW" sz="1900" kern="1200" dirty="0">
                          <a:solidFill>
                            <a:schemeClr val="dk1"/>
                          </a:solidFill>
                          <a:effectLst/>
                          <a:latin typeface="+mn-lt"/>
                          <a:ea typeface="+mn-ea"/>
                          <a:cs typeface="+mn-cs"/>
                        </a:rPr>
                        <a:t>我國地方政府辦理之政府廳舍設施之促參案件較少，反而是交通設施、衛生福利及醫療設施、社會福利設施、文教設施、觀光遊憩設施、運動設施、工業設施、商業設施、科技設施等佔促參案件之大宗</a:t>
                      </a:r>
                      <a:endParaRPr lang="zh-TW" altLang="en-US" sz="1900" kern="1200" dirty="0">
                        <a:solidFill>
                          <a:schemeClr val="dk1"/>
                        </a:solidFill>
                        <a:effectLst/>
                        <a:latin typeface="+mn-lt"/>
                        <a:ea typeface="+mn-ea"/>
                        <a:cs typeface="+mn-cs"/>
                      </a:endParaRPr>
                    </a:p>
                  </a:txBody>
                  <a:tcPr/>
                </a:tc>
                <a:extLst>
                  <a:ext uri="{0D108BD9-81ED-4DB2-BD59-A6C34878D82A}">
                    <a16:rowId xmlns:a16="http://schemas.microsoft.com/office/drawing/2014/main" val="1844187540"/>
                  </a:ext>
                </a:extLst>
              </a:tr>
            </a:tbl>
          </a:graphicData>
        </a:graphic>
      </p:graphicFrame>
      <p:sp>
        <p:nvSpPr>
          <p:cNvPr id="5" name="標題 1">
            <a:extLst>
              <a:ext uri="{FF2B5EF4-FFF2-40B4-BE49-F238E27FC236}">
                <a16:creationId xmlns:a16="http://schemas.microsoft.com/office/drawing/2014/main" id="{CA385C89-8C5A-44C3-BA37-89E27BBF716A}"/>
              </a:ext>
            </a:extLst>
          </p:cNvPr>
          <p:cNvSpPr>
            <a:spLocks noGrp="1"/>
          </p:cNvSpPr>
          <p:nvPr>
            <p:ph type="title"/>
          </p:nvPr>
        </p:nvSpPr>
        <p:spPr>
          <a:xfrm>
            <a:off x="944665" y="189403"/>
            <a:ext cx="10371851" cy="720080"/>
          </a:xfrm>
        </p:spPr>
        <p:txBody>
          <a:bodyPr>
            <a:normAutofit/>
          </a:bodyPr>
          <a:lstStyle/>
          <a:p>
            <a:r>
              <a:rPr lang="zh-TW" altLang="en-US" sz="4000" b="1" dirty="0">
                <a:latin typeface="Microsoft YaHei" panose="020B0503020204020204" pitchFamily="34" charset="-122"/>
                <a:ea typeface="Microsoft YaHei" panose="020B0503020204020204" pitchFamily="34" charset="-122"/>
              </a:rPr>
              <a:t>公私協力 德國與我國制度比較</a:t>
            </a:r>
          </a:p>
        </p:txBody>
      </p:sp>
    </p:spTree>
    <p:extLst>
      <p:ext uri="{BB962C8B-B14F-4D97-AF65-F5344CB8AC3E}">
        <p14:creationId xmlns:p14="http://schemas.microsoft.com/office/powerpoint/2010/main" val="3644708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165029621"/>
              </p:ext>
            </p:extLst>
          </p:nvPr>
        </p:nvGraphicFramePr>
        <p:xfrm>
          <a:off x="0" y="0"/>
          <a:ext cx="12192001" cy="6858000"/>
        </p:xfrm>
        <a:graphic>
          <a:graphicData uri="http://schemas.openxmlformats.org/drawingml/2006/table">
            <a:tbl>
              <a:tblPr firstRow="1" bandRow="1">
                <a:tableStyleId>{21E4AEA4-8DFA-4A89-87EB-49C32662AFE0}</a:tableStyleId>
              </a:tblPr>
              <a:tblGrid>
                <a:gridCol w="521624">
                  <a:extLst>
                    <a:ext uri="{9D8B030D-6E8A-4147-A177-3AD203B41FA5}">
                      <a16:colId xmlns:a16="http://schemas.microsoft.com/office/drawing/2014/main" val="3302256220"/>
                    </a:ext>
                  </a:extLst>
                </a:gridCol>
                <a:gridCol w="7767796">
                  <a:extLst>
                    <a:ext uri="{9D8B030D-6E8A-4147-A177-3AD203B41FA5}">
                      <a16:colId xmlns:a16="http://schemas.microsoft.com/office/drawing/2014/main" val="113464217"/>
                    </a:ext>
                  </a:extLst>
                </a:gridCol>
                <a:gridCol w="3902581">
                  <a:extLst>
                    <a:ext uri="{9D8B030D-6E8A-4147-A177-3AD203B41FA5}">
                      <a16:colId xmlns:a16="http://schemas.microsoft.com/office/drawing/2014/main" val="1624600677"/>
                    </a:ext>
                  </a:extLst>
                </a:gridCol>
              </a:tblGrid>
              <a:tr h="713012">
                <a:tc>
                  <a:txBody>
                    <a:bodyPr/>
                    <a:lstStyle/>
                    <a:p>
                      <a:pPr algn="ctr"/>
                      <a:endParaRPr lang="en-US" altLang="zh-TW" sz="2000">
                        <a:latin typeface="微軟正黑體" panose="020B0604030504040204" pitchFamily="34" charset="-120"/>
                        <a:ea typeface="微軟正黑體" panose="020B0604030504040204" pitchFamily="34" charset="-120"/>
                      </a:endParaRPr>
                    </a:p>
                    <a:p>
                      <a:pPr algn="ctr"/>
                      <a:endParaRPr lang="zh-TW" altLang="en-US" sz="2000" dirty="0">
                        <a:latin typeface="微軟正黑體" panose="020B0604030504040204" pitchFamily="34" charset="-120"/>
                        <a:ea typeface="微軟正黑體" panose="020B0604030504040204" pitchFamily="34" charset="-12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400" dirty="0">
                          <a:latin typeface="微軟正黑體" panose="020B0604030504040204" pitchFamily="34" charset="-120"/>
                          <a:ea typeface="+mn-ea"/>
                        </a:rPr>
                        <a:t>德國聯邦</a:t>
                      </a:r>
                      <a:r>
                        <a:rPr lang="en-US" altLang="zh-TW" sz="2400" dirty="0">
                          <a:latin typeface="微軟正黑體" panose="020B0604030504040204" pitchFamily="34" charset="-120"/>
                          <a:ea typeface="+mn-ea"/>
                        </a:rPr>
                        <a:t>/</a:t>
                      </a:r>
                      <a:r>
                        <a:rPr lang="zh-TW" altLang="en-US" sz="2400" dirty="0">
                          <a:latin typeface="微軟正黑體" panose="020B0604030504040204" pitchFamily="34" charset="-120"/>
                          <a:ea typeface="+mn-ea"/>
                        </a:rPr>
                        <a:t>邦</a:t>
                      </a:r>
                    </a:p>
                  </a:txBody>
                  <a:tcPr anchor="ctr"/>
                </a:tc>
                <a:tc>
                  <a:txBody>
                    <a:bodyPr/>
                    <a:lstStyle/>
                    <a:p>
                      <a:pPr algn="ctr"/>
                      <a:r>
                        <a:rPr lang="zh-TW" altLang="en-US" sz="2400" dirty="0">
                          <a:latin typeface="微軟正黑體" panose="020B0604030504040204" pitchFamily="34" charset="-120"/>
                          <a:ea typeface="微軟正黑體" panose="020B0604030504040204" pitchFamily="34" charset="-120"/>
                        </a:rPr>
                        <a:t>我國</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mn-ea"/>
                        </a:rPr>
                        <a:t>本府</a:t>
                      </a:r>
                      <a:endParaRPr lang="zh-TW" altLang="en-US" sz="2400" dirty="0">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3910829164"/>
                  </a:ext>
                </a:extLst>
              </a:tr>
              <a:tr h="6144988">
                <a:tc>
                  <a:txBody>
                    <a:bodyPr/>
                    <a:lstStyle/>
                    <a:p>
                      <a:pPr algn="l"/>
                      <a:r>
                        <a:rPr lang="zh-TW" altLang="zh-TW" sz="2400" b="1" kern="1200" dirty="0">
                          <a:solidFill>
                            <a:schemeClr val="dk1"/>
                          </a:solidFill>
                          <a:effectLst/>
                          <a:latin typeface="+mn-lt"/>
                          <a:ea typeface="+mn-ea"/>
                          <a:cs typeface="+mn-cs"/>
                        </a:rPr>
                        <a:t>作業程序與適用法規</a:t>
                      </a:r>
                      <a:endParaRPr lang="en-US" altLang="zh-TW" sz="2400" b="1" kern="1200" dirty="0">
                        <a:solidFill>
                          <a:schemeClr val="dk1"/>
                        </a:solidFill>
                        <a:effectLst/>
                        <a:latin typeface="+mn-lt"/>
                        <a:ea typeface="+mn-ea"/>
                        <a:cs typeface="+mn-cs"/>
                      </a:endParaRPr>
                    </a:p>
                  </a:txBody>
                  <a:tcPr anchor="ctr"/>
                </a:tc>
                <a:tc>
                  <a:txBody>
                    <a:bodyPr/>
                    <a:lstStyle/>
                    <a:p>
                      <a:pPr marL="342900" indent="-342900" algn="l">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德國是歐盟成員國，故必須遵循歐盟有關公開招標的規定</a:t>
                      </a:r>
                      <a:r>
                        <a:rPr lang="zh-TW" altLang="en-US" sz="2000" kern="1200" dirty="0">
                          <a:solidFill>
                            <a:schemeClr val="dk1"/>
                          </a:solidFill>
                          <a:effectLst/>
                          <a:latin typeface="+mn-lt"/>
                          <a:ea typeface="+mn-ea"/>
                          <a:cs typeface="+mn-cs"/>
                        </a:rPr>
                        <a:t>。</a:t>
                      </a:r>
                      <a:endParaRPr lang="en-US" altLang="zh-TW" sz="2000" kern="1200" dirty="0">
                        <a:solidFill>
                          <a:schemeClr val="dk1"/>
                        </a:solidFill>
                        <a:effectLst/>
                        <a:latin typeface="+mn-lt"/>
                        <a:ea typeface="+mn-ea"/>
                        <a:cs typeface="+mn-cs"/>
                      </a:endParaRPr>
                    </a:p>
                    <a:p>
                      <a:pPr marL="342900" indent="-342900" algn="l">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以聯邦為例，概可分為下列階段：可行性評估階段；招商階段（包含準備招商文件、啟動招商流程、獲取</a:t>
                      </a:r>
                      <a:r>
                        <a:rPr lang="zh-TW" altLang="zh-TW" sz="2000" kern="1200" dirty="0">
                          <a:solidFill>
                            <a:srgbClr val="C00000"/>
                          </a:solidFill>
                          <a:effectLst/>
                          <a:latin typeface="+mn-lt"/>
                          <a:ea typeface="+mn-ea"/>
                          <a:cs typeface="+mn-cs"/>
                        </a:rPr>
                        <a:t>首次報價</a:t>
                      </a:r>
                      <a:r>
                        <a:rPr lang="zh-TW" altLang="zh-TW" sz="2000" kern="1200" dirty="0">
                          <a:solidFill>
                            <a:schemeClr val="dk1"/>
                          </a:solidFill>
                          <a:effectLst/>
                          <a:latin typeface="+mn-lt"/>
                          <a:ea typeface="+mn-ea"/>
                          <a:cs typeface="+mn-cs"/>
                        </a:rPr>
                        <a:t>、討論報價、獲取</a:t>
                      </a:r>
                      <a:r>
                        <a:rPr lang="zh-TW" altLang="zh-TW" sz="2000" kern="1200" dirty="0">
                          <a:solidFill>
                            <a:srgbClr val="C00000"/>
                          </a:solidFill>
                          <a:effectLst/>
                          <a:latin typeface="+mn-lt"/>
                          <a:ea typeface="+mn-ea"/>
                          <a:cs typeface="+mn-cs"/>
                        </a:rPr>
                        <a:t>最終報價</a:t>
                      </a:r>
                      <a:r>
                        <a:rPr lang="zh-TW" altLang="zh-TW" sz="2000" kern="1200" dirty="0">
                          <a:solidFill>
                            <a:schemeClr val="dk1"/>
                          </a:solidFill>
                          <a:effectLst/>
                          <a:latin typeface="+mn-lt"/>
                          <a:ea typeface="+mn-ea"/>
                          <a:cs typeface="+mn-cs"/>
                        </a:rPr>
                        <a:t>、作出決定、簽訂契約）；規劃設計階段；建設工程階段；及後續履約階段。</a:t>
                      </a:r>
                      <a:endParaRPr lang="en-US" altLang="zh-TW" sz="2000" kern="1200" dirty="0">
                        <a:solidFill>
                          <a:schemeClr val="dk1"/>
                        </a:solidFill>
                        <a:effectLst/>
                        <a:latin typeface="+mn-lt"/>
                        <a:ea typeface="+mn-ea"/>
                        <a:cs typeface="+mn-cs"/>
                      </a:endParaRPr>
                    </a:p>
                    <a:p>
                      <a:pPr marL="342900" indent="-342900" algn="l">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以黑森邦為例，概可分為四大階段：第一階段（包含</a:t>
                      </a:r>
                      <a:r>
                        <a:rPr lang="en-US" altLang="zh-TW" sz="2000" kern="1200" dirty="0">
                          <a:solidFill>
                            <a:schemeClr val="dk1"/>
                          </a:solidFill>
                          <a:effectLst/>
                          <a:latin typeface="+mn-lt"/>
                          <a:ea typeface="+mn-ea"/>
                          <a:cs typeface="+mn-cs"/>
                        </a:rPr>
                        <a:t>PPP</a:t>
                      </a:r>
                      <a:r>
                        <a:rPr lang="zh-TW" altLang="zh-TW" sz="2000" kern="1200" dirty="0">
                          <a:solidFill>
                            <a:schemeClr val="dk1"/>
                          </a:solidFill>
                          <a:effectLst/>
                          <a:latin typeface="+mn-lt"/>
                          <a:ea typeface="+mn-ea"/>
                          <a:cs typeface="+mn-cs"/>
                        </a:rPr>
                        <a:t>適合性審查、需求調查）；第二階段（包含</a:t>
                      </a:r>
                      <a:r>
                        <a:rPr lang="zh-TW" altLang="zh-TW" sz="2000" kern="1200" dirty="0">
                          <a:solidFill>
                            <a:srgbClr val="C00000"/>
                          </a:solidFill>
                          <a:effectLst/>
                          <a:latin typeface="+mn-lt"/>
                          <a:ea typeface="+mn-ea"/>
                          <a:cs typeface="+mn-cs"/>
                        </a:rPr>
                        <a:t>經濟性評估</a:t>
                      </a:r>
                      <a:r>
                        <a:rPr lang="zh-TW" altLang="zh-TW" sz="2000" kern="1200" dirty="0">
                          <a:solidFill>
                            <a:schemeClr val="dk1"/>
                          </a:solidFill>
                          <a:effectLst/>
                          <a:latin typeface="+mn-lt"/>
                          <a:ea typeface="+mn-ea"/>
                          <a:cs typeface="+mn-cs"/>
                        </a:rPr>
                        <a:t>、決定文件、評估預算）；第三階段（包含</a:t>
                      </a:r>
                      <a:r>
                        <a:rPr lang="zh-TW" altLang="zh-TW" sz="2000" kern="1200" dirty="0">
                          <a:solidFill>
                            <a:srgbClr val="C00000"/>
                          </a:solidFill>
                          <a:effectLst/>
                          <a:latin typeface="+mn-lt"/>
                          <a:ea typeface="+mn-ea"/>
                          <a:cs typeface="+mn-cs"/>
                        </a:rPr>
                        <a:t>經濟性證明</a:t>
                      </a:r>
                      <a:r>
                        <a:rPr lang="zh-TW" altLang="zh-TW" sz="2000" kern="1200" dirty="0">
                          <a:solidFill>
                            <a:schemeClr val="dk1"/>
                          </a:solidFill>
                          <a:effectLst/>
                          <a:latin typeface="+mn-lt"/>
                          <a:ea typeface="+mn-ea"/>
                          <a:cs typeface="+mn-cs"/>
                        </a:rPr>
                        <a:t>、招商程序、選出優先廠商、決標）；第四階段（包含發包、計畫建設、營運、履約監督）。</a:t>
                      </a:r>
                      <a:endParaRPr lang="en-US" altLang="zh-TW" sz="2000" kern="1200" dirty="0">
                        <a:solidFill>
                          <a:schemeClr val="dk1"/>
                        </a:solidFill>
                        <a:effectLst/>
                        <a:latin typeface="+mn-lt"/>
                        <a:ea typeface="+mn-ea"/>
                        <a:cs typeface="+mn-cs"/>
                      </a:endParaRPr>
                    </a:p>
                    <a:p>
                      <a:pPr marL="342900" indent="-342900" algn="l">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招商階段，聯邦機關會組成專家小組進行評分。另，聯邦</a:t>
                      </a:r>
                      <a:r>
                        <a:rPr lang="zh-TW" altLang="en-US" sz="2000" kern="1200" dirty="0">
                          <a:solidFill>
                            <a:schemeClr val="dk1"/>
                          </a:solidFill>
                          <a:effectLst/>
                          <a:latin typeface="+mn-lt"/>
                          <a:ea typeface="+mn-ea"/>
                          <a:cs typeface="+mn-cs"/>
                        </a:rPr>
                        <a:t>、</a:t>
                      </a:r>
                      <a:r>
                        <a:rPr lang="zh-TW" altLang="zh-TW" sz="2000" kern="1200" dirty="0">
                          <a:solidFill>
                            <a:schemeClr val="dk1"/>
                          </a:solidFill>
                          <a:effectLst/>
                          <a:latin typeface="+mn-lt"/>
                          <a:ea typeface="+mn-ea"/>
                          <a:cs typeface="+mn-cs"/>
                        </a:rPr>
                        <a:t>黑森邦辦理綜合評審時，必會分兩階段辦理</a:t>
                      </a:r>
                      <a:r>
                        <a:rPr lang="zh-TW" altLang="en-US" sz="2000" kern="1200" dirty="0">
                          <a:solidFill>
                            <a:schemeClr val="dk1"/>
                          </a:solidFill>
                          <a:effectLst/>
                          <a:latin typeface="+mn-lt"/>
                          <a:ea typeface="+mn-ea"/>
                          <a:cs typeface="+mn-cs"/>
                        </a:rPr>
                        <a:t>，</a:t>
                      </a:r>
                      <a:r>
                        <a:rPr lang="zh-TW" altLang="zh-TW" sz="2000" kern="1200" dirty="0">
                          <a:solidFill>
                            <a:schemeClr val="dk1"/>
                          </a:solidFill>
                          <a:effectLst/>
                          <a:latin typeface="+mn-lt"/>
                          <a:ea typeface="+mn-ea"/>
                          <a:cs typeface="+mn-cs"/>
                        </a:rPr>
                        <a:t>且入圍</a:t>
                      </a:r>
                      <a:r>
                        <a:rPr lang="zh-TW" altLang="en-US" sz="2000" kern="1200" dirty="0">
                          <a:solidFill>
                            <a:schemeClr val="dk1"/>
                          </a:solidFill>
                          <a:effectLst/>
                          <a:latin typeface="+mn-lt"/>
                          <a:ea typeface="+mn-ea"/>
                          <a:cs typeface="+mn-cs"/>
                        </a:rPr>
                        <a:t>之</a:t>
                      </a:r>
                      <a:r>
                        <a:rPr lang="zh-TW" altLang="zh-TW" sz="2000" kern="1200" dirty="0">
                          <a:solidFill>
                            <a:schemeClr val="dk1"/>
                          </a:solidFill>
                          <a:effectLst/>
                          <a:latin typeface="+mn-lt"/>
                          <a:ea typeface="+mn-ea"/>
                          <a:cs typeface="+mn-cs"/>
                        </a:rPr>
                        <a:t>申請人數較本府為多</a:t>
                      </a:r>
                      <a:r>
                        <a:rPr lang="zh-TW" altLang="en-US" sz="2000" kern="1200" dirty="0">
                          <a:solidFill>
                            <a:schemeClr val="dk1"/>
                          </a:solidFill>
                          <a:effectLst/>
                          <a:latin typeface="+mn-lt"/>
                          <a:ea typeface="+mn-ea"/>
                          <a:cs typeface="+mn-cs"/>
                        </a:rPr>
                        <a:t>。</a:t>
                      </a:r>
                      <a:endParaRPr lang="en-US" altLang="zh-TW" sz="2000" kern="1200" dirty="0">
                        <a:solidFill>
                          <a:schemeClr val="dk1"/>
                        </a:solidFill>
                        <a:effectLst/>
                        <a:latin typeface="+mn-lt"/>
                        <a:ea typeface="+mn-ea"/>
                        <a:cs typeface="+mn-cs"/>
                      </a:endParaRPr>
                    </a:p>
                    <a:p>
                      <a:pPr marL="342900" indent="-342900" algn="l">
                        <a:spcBef>
                          <a:spcPts val="600"/>
                        </a:spcBef>
                        <a:buFont typeface="Arial" panose="020B0604020202020204" pitchFamily="34" charset="0"/>
                        <a:buChar char="•"/>
                      </a:pPr>
                      <a:r>
                        <a:rPr lang="zh-TW" altLang="zh-TW" sz="2000" kern="1200" dirty="0">
                          <a:solidFill>
                            <a:srgbClr val="C00000"/>
                          </a:solidFill>
                          <a:effectLst/>
                          <a:latin typeface="+mn-lt"/>
                          <a:ea typeface="+mn-ea"/>
                          <a:cs typeface="+mn-cs"/>
                        </a:rPr>
                        <a:t>黑森邦分為兩次經濟性評估及經濟性證明，若在經濟性證明階段評估</a:t>
                      </a:r>
                      <a:r>
                        <a:rPr lang="en-US" altLang="zh-TW" sz="2000" kern="1200" dirty="0">
                          <a:solidFill>
                            <a:srgbClr val="C00000"/>
                          </a:solidFill>
                          <a:effectLst/>
                          <a:latin typeface="+mn-lt"/>
                          <a:ea typeface="+mn-ea"/>
                          <a:cs typeface="+mn-cs"/>
                        </a:rPr>
                        <a:t>PPP</a:t>
                      </a:r>
                      <a:r>
                        <a:rPr lang="zh-TW" altLang="zh-TW" sz="2000" kern="1200" dirty="0">
                          <a:solidFill>
                            <a:srgbClr val="C00000"/>
                          </a:solidFill>
                          <a:effectLst/>
                          <a:latin typeface="+mn-lt"/>
                          <a:ea typeface="+mn-ea"/>
                          <a:cs typeface="+mn-cs"/>
                        </a:rPr>
                        <a:t>模式與傳統採購模式相較並未更具經濟效益，可不繼續執行</a:t>
                      </a:r>
                      <a:r>
                        <a:rPr lang="en-US" altLang="zh-TW" sz="2000" kern="1200" dirty="0">
                          <a:solidFill>
                            <a:srgbClr val="C00000"/>
                          </a:solidFill>
                          <a:effectLst/>
                          <a:latin typeface="+mn-lt"/>
                          <a:ea typeface="+mn-ea"/>
                          <a:cs typeface="+mn-cs"/>
                        </a:rPr>
                        <a:t>PPP</a:t>
                      </a:r>
                      <a:r>
                        <a:rPr lang="zh-TW" altLang="zh-TW" sz="2000" kern="1200" dirty="0">
                          <a:solidFill>
                            <a:srgbClr val="C00000"/>
                          </a:solidFill>
                          <a:effectLst/>
                          <a:latin typeface="+mn-lt"/>
                          <a:ea typeface="+mn-ea"/>
                          <a:cs typeface="+mn-cs"/>
                        </a:rPr>
                        <a:t>計畫</a:t>
                      </a:r>
                      <a:r>
                        <a:rPr lang="zh-TW" altLang="en-US" sz="2000" kern="1200" dirty="0">
                          <a:solidFill>
                            <a:srgbClr val="C00000"/>
                          </a:solidFill>
                          <a:effectLst/>
                          <a:latin typeface="+mn-lt"/>
                          <a:ea typeface="+mn-ea"/>
                          <a:cs typeface="+mn-cs"/>
                        </a:rPr>
                        <a:t>。</a:t>
                      </a:r>
                      <a:endParaRPr lang="en-US" altLang="zh-TW" sz="2000" kern="1200" dirty="0">
                        <a:solidFill>
                          <a:srgbClr val="C00000"/>
                        </a:solidFill>
                        <a:effectLst/>
                        <a:latin typeface="+mn-lt"/>
                        <a:ea typeface="+mn-ea"/>
                        <a:cs typeface="+mn-cs"/>
                      </a:endParaRPr>
                    </a:p>
                    <a:p>
                      <a:pPr marL="342900" indent="-342900" algn="l">
                        <a:spcBef>
                          <a:spcPts val="600"/>
                        </a:spcBef>
                        <a:buFont typeface="Arial" panose="020B0604020202020204" pitchFamily="34" charset="0"/>
                        <a:buChar char="•"/>
                      </a:pPr>
                      <a:r>
                        <a:rPr lang="zh-TW" altLang="zh-TW" sz="2000" kern="1200" dirty="0">
                          <a:solidFill>
                            <a:srgbClr val="C00000"/>
                          </a:solidFill>
                          <a:effectLst/>
                          <a:latin typeface="+mn-lt"/>
                          <a:ea typeface="+mn-ea"/>
                          <a:cs typeface="+mn-cs"/>
                        </a:rPr>
                        <a:t>議約階段，以黑森邦為例，各該契約約款實質上是否應予採納，會經由一個外部的專家委員會作出決定</a:t>
                      </a:r>
                      <a:r>
                        <a:rPr lang="zh-TW" altLang="en-US" sz="2000" kern="1200" dirty="0">
                          <a:solidFill>
                            <a:srgbClr val="C00000"/>
                          </a:solidFill>
                          <a:effectLst/>
                          <a:latin typeface="+mn-lt"/>
                          <a:ea typeface="+mn-ea"/>
                          <a:cs typeface="+mn-cs"/>
                        </a:rPr>
                        <a:t>。</a:t>
                      </a:r>
                    </a:p>
                  </a:txBody>
                  <a:tcPr/>
                </a:tc>
                <a:tc>
                  <a:txBody>
                    <a:bodyPr/>
                    <a:lstStyle/>
                    <a:p>
                      <a:pPr marL="342900" indent="-342900" algn="l">
                        <a:spcBef>
                          <a:spcPts val="600"/>
                        </a:spcBef>
                        <a:buFont typeface="Arial" panose="020B0604020202020204" pitchFamily="34" charset="0"/>
                        <a:buChar char="•"/>
                      </a:pPr>
                      <a:r>
                        <a:rPr lang="zh-TW" altLang="en-US" sz="2000" kern="1200" dirty="0">
                          <a:solidFill>
                            <a:schemeClr val="dk1"/>
                          </a:solidFill>
                          <a:effectLst/>
                          <a:latin typeface="+mn-lt"/>
                          <a:ea typeface="+mn-ea"/>
                          <a:cs typeface="+mn-cs"/>
                        </a:rPr>
                        <a:t>以臺北市政府促參</a:t>
                      </a:r>
                      <a:r>
                        <a:rPr lang="en-US" altLang="zh-TW" sz="2000" kern="1200" dirty="0">
                          <a:solidFill>
                            <a:schemeClr val="dk1"/>
                          </a:solidFill>
                          <a:effectLst/>
                          <a:latin typeface="+mn-lt"/>
                          <a:ea typeface="+mn-ea"/>
                          <a:cs typeface="+mn-cs"/>
                        </a:rPr>
                        <a:t>BOT</a:t>
                      </a:r>
                      <a:r>
                        <a:rPr lang="zh-TW" altLang="en-US" sz="2000" kern="1200" dirty="0">
                          <a:solidFill>
                            <a:schemeClr val="dk1"/>
                          </a:solidFill>
                          <a:effectLst/>
                          <a:latin typeface="+mn-lt"/>
                          <a:ea typeface="+mn-ea"/>
                          <a:cs typeface="+mn-cs"/>
                        </a:rPr>
                        <a:t>標準作業程序為例，概可分為七大階段：計畫形成階段、可行性評估及先期規劃階段、招商階段、議約及簽約階段、興建期階段、營運期階段、資產移轉階段。</a:t>
                      </a:r>
                      <a:br>
                        <a:rPr lang="en-US" altLang="zh-TW" sz="2000" kern="1200" dirty="0">
                          <a:solidFill>
                            <a:schemeClr val="dk1"/>
                          </a:solidFill>
                          <a:effectLst/>
                          <a:latin typeface="+mn-lt"/>
                          <a:ea typeface="+mn-ea"/>
                          <a:cs typeface="+mn-cs"/>
                        </a:rPr>
                      </a:br>
                      <a:r>
                        <a:rPr lang="en-US" altLang="zh-TW" sz="2000" kern="1200" dirty="0">
                          <a:solidFill>
                            <a:schemeClr val="dk1"/>
                          </a:solidFill>
                          <a:effectLst/>
                          <a:latin typeface="+mn-lt"/>
                          <a:ea typeface="+mn-ea"/>
                          <a:cs typeface="+mn-cs"/>
                          <a:hlinkClick r:id="rId3"/>
                        </a:rPr>
                        <a:t>https://reurl.cc/jvQnYm</a:t>
                      </a:r>
                      <a:endParaRPr lang="en-US" altLang="zh-TW" sz="2000" kern="1200" dirty="0">
                        <a:solidFill>
                          <a:schemeClr val="dk1"/>
                        </a:solidFill>
                        <a:effectLst/>
                        <a:latin typeface="+mn-lt"/>
                        <a:ea typeface="+mn-ea"/>
                        <a:cs typeface="+mn-cs"/>
                      </a:endParaRPr>
                    </a:p>
                    <a:p>
                      <a:pPr marL="342900" indent="-342900" algn="l">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招商階段，本府會成立甄審委員會進行評分。綜合評審時，本府視個案分段或分組辦理</a:t>
                      </a:r>
                      <a:r>
                        <a:rPr lang="zh-TW" altLang="en-US" sz="2000" kern="1200" dirty="0">
                          <a:solidFill>
                            <a:schemeClr val="dk1"/>
                          </a:solidFill>
                          <a:effectLst/>
                          <a:latin typeface="+mn-lt"/>
                          <a:ea typeface="+mn-ea"/>
                          <a:cs typeface="+mn-cs"/>
                        </a:rPr>
                        <a:t>。</a:t>
                      </a:r>
                      <a:endParaRPr lang="en-US" altLang="zh-TW" sz="2000" kern="1200" dirty="0">
                        <a:solidFill>
                          <a:schemeClr val="dk1"/>
                        </a:solidFill>
                        <a:effectLst/>
                        <a:latin typeface="+mn-lt"/>
                        <a:ea typeface="+mn-ea"/>
                        <a:cs typeface="+mn-cs"/>
                      </a:endParaRPr>
                    </a:p>
                    <a:p>
                      <a:pPr marL="342900" indent="-342900" algn="l">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本府則是在計畫形成階段填具促參預評表時有市場及財務面檢討、可行性評估及先期規劃階段亦有財務規劃環節</a:t>
                      </a:r>
                      <a:r>
                        <a:rPr lang="zh-TW" altLang="en-US" sz="2000" kern="1200" dirty="0">
                          <a:solidFill>
                            <a:schemeClr val="dk1"/>
                          </a:solidFill>
                          <a:effectLst/>
                          <a:latin typeface="+mn-lt"/>
                          <a:ea typeface="+mn-ea"/>
                          <a:cs typeface="+mn-cs"/>
                        </a:rPr>
                        <a:t>。</a:t>
                      </a:r>
                      <a:endParaRPr lang="en-US" altLang="zh-TW" sz="2000" kern="1200" dirty="0">
                        <a:solidFill>
                          <a:schemeClr val="dk1"/>
                        </a:solidFill>
                        <a:effectLst/>
                        <a:latin typeface="+mn-lt"/>
                        <a:ea typeface="+mn-ea"/>
                        <a:cs typeface="+mn-cs"/>
                      </a:endParaRPr>
                    </a:p>
                    <a:p>
                      <a:pPr marL="342900" indent="-342900" algn="l">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本府會籌組議約小組進行議約程序</a:t>
                      </a:r>
                      <a:r>
                        <a:rPr lang="zh-TW" altLang="en-US" sz="2000" kern="1200" dirty="0">
                          <a:solidFill>
                            <a:schemeClr val="dk1"/>
                          </a:solidFill>
                          <a:effectLst/>
                          <a:latin typeface="+mn-lt"/>
                          <a:ea typeface="+mn-ea"/>
                          <a:cs typeface="+mn-cs"/>
                        </a:rPr>
                        <a:t>。</a:t>
                      </a:r>
                    </a:p>
                  </a:txBody>
                  <a:tcPr/>
                </a:tc>
                <a:extLst>
                  <a:ext uri="{0D108BD9-81ED-4DB2-BD59-A6C34878D82A}">
                    <a16:rowId xmlns:a16="http://schemas.microsoft.com/office/drawing/2014/main" val="1286639659"/>
                  </a:ext>
                </a:extLst>
              </a:tr>
            </a:tbl>
          </a:graphicData>
        </a:graphic>
      </p:graphicFrame>
    </p:spTree>
    <p:extLst>
      <p:ext uri="{BB962C8B-B14F-4D97-AF65-F5344CB8AC3E}">
        <p14:creationId xmlns:p14="http://schemas.microsoft.com/office/powerpoint/2010/main" val="509497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501723729"/>
              </p:ext>
            </p:extLst>
          </p:nvPr>
        </p:nvGraphicFramePr>
        <p:xfrm>
          <a:off x="0" y="0"/>
          <a:ext cx="12192000" cy="6906940"/>
        </p:xfrm>
        <a:graphic>
          <a:graphicData uri="http://schemas.openxmlformats.org/drawingml/2006/table">
            <a:tbl>
              <a:tblPr firstRow="1" bandRow="1">
                <a:tableStyleId>{21E4AEA4-8DFA-4A89-87EB-49C32662AFE0}</a:tableStyleId>
              </a:tblPr>
              <a:tblGrid>
                <a:gridCol w="508008">
                  <a:extLst>
                    <a:ext uri="{9D8B030D-6E8A-4147-A177-3AD203B41FA5}">
                      <a16:colId xmlns:a16="http://schemas.microsoft.com/office/drawing/2014/main" val="3302256220"/>
                    </a:ext>
                  </a:extLst>
                </a:gridCol>
                <a:gridCol w="6883500">
                  <a:extLst>
                    <a:ext uri="{9D8B030D-6E8A-4147-A177-3AD203B41FA5}">
                      <a16:colId xmlns:a16="http://schemas.microsoft.com/office/drawing/2014/main" val="113464217"/>
                    </a:ext>
                  </a:extLst>
                </a:gridCol>
                <a:gridCol w="4800492">
                  <a:extLst>
                    <a:ext uri="{9D8B030D-6E8A-4147-A177-3AD203B41FA5}">
                      <a16:colId xmlns:a16="http://schemas.microsoft.com/office/drawing/2014/main" val="1624600677"/>
                    </a:ext>
                  </a:extLst>
                </a:gridCol>
              </a:tblGrid>
              <a:tr h="453980">
                <a:tc>
                  <a:txBody>
                    <a:bodyPr/>
                    <a:lstStyle/>
                    <a:p>
                      <a:pPr algn="ctr"/>
                      <a:endParaRPr lang="en-US" altLang="zh-TW" sz="2000" dirty="0">
                        <a:latin typeface="微軟正黑體" panose="020B0604030504040204" pitchFamily="34" charset="-120"/>
                        <a:ea typeface="微軟正黑體" panose="020B0604030504040204" pitchFamily="34" charset="-120"/>
                      </a:endParaRPr>
                    </a:p>
                    <a:p>
                      <a:pPr algn="ctr"/>
                      <a:endParaRPr lang="zh-TW" altLang="en-US" sz="2000" dirty="0">
                        <a:latin typeface="微軟正黑體" panose="020B0604030504040204" pitchFamily="34" charset="-120"/>
                        <a:ea typeface="微軟正黑體" panose="020B0604030504040204" pitchFamily="34" charset="-120"/>
                      </a:endParaRPr>
                    </a:p>
                  </a:txBody>
                  <a:tcPr/>
                </a:tc>
                <a:tc>
                  <a:txBody>
                    <a:bodyPr/>
                    <a:lstStyle/>
                    <a:p>
                      <a:pPr algn="ctr">
                        <a:lnSpc>
                          <a:spcPct val="100000"/>
                        </a:lnSpc>
                      </a:pPr>
                      <a:r>
                        <a:rPr lang="zh-TW" altLang="en-US" sz="2400" dirty="0">
                          <a:latin typeface="微軟正黑體" panose="020B0604030504040204" pitchFamily="34" charset="-120"/>
                          <a:ea typeface="微軟正黑體" panose="020B0604030504040204" pitchFamily="34" charset="-120"/>
                        </a:rPr>
                        <a:t>德國</a:t>
                      </a:r>
                      <a:r>
                        <a:rPr lang="zh-TW" altLang="en-US" sz="2400" dirty="0">
                          <a:latin typeface="微軟正黑體" panose="020B0604030504040204" pitchFamily="34" charset="-120"/>
                          <a:ea typeface="+mn-ea"/>
                        </a:rPr>
                        <a:t>聯邦</a:t>
                      </a:r>
                      <a:r>
                        <a:rPr lang="en-US" altLang="zh-TW" sz="2400" dirty="0">
                          <a:latin typeface="微軟正黑體" panose="020B0604030504040204" pitchFamily="34" charset="-120"/>
                          <a:ea typeface="+mn-ea"/>
                        </a:rPr>
                        <a:t>/</a:t>
                      </a:r>
                      <a:r>
                        <a:rPr lang="zh-TW" altLang="en-US" sz="2400" dirty="0">
                          <a:latin typeface="微軟正黑體" panose="020B0604030504040204" pitchFamily="34" charset="-120"/>
                          <a:ea typeface="+mn-ea"/>
                        </a:rPr>
                        <a:t>邦</a:t>
                      </a:r>
                      <a:endParaRPr lang="zh-TW" altLang="en-US" sz="2400" dirty="0">
                        <a:latin typeface="微軟正黑體" panose="020B0604030504040204" pitchFamily="34" charset="-120"/>
                        <a:ea typeface="微軟正黑體" panose="020B0604030504040204" pitchFamily="34" charset="-120"/>
                      </a:endParaRPr>
                    </a:p>
                  </a:txBody>
                  <a:tcPr anchor="ctr"/>
                </a:tc>
                <a:tc>
                  <a:txBody>
                    <a:bodyPr/>
                    <a:lstStyle/>
                    <a:p>
                      <a:pPr algn="ctr">
                        <a:lnSpc>
                          <a:spcPct val="100000"/>
                        </a:lnSpc>
                      </a:pPr>
                      <a:r>
                        <a:rPr lang="zh-TW" altLang="en-US" sz="2400" dirty="0">
                          <a:latin typeface="微軟正黑體" panose="020B0604030504040204" pitchFamily="34" charset="-120"/>
                          <a:ea typeface="微軟正黑體" panose="020B0604030504040204" pitchFamily="34" charset="-120"/>
                        </a:rPr>
                        <a:t>我國</a:t>
                      </a:r>
                      <a:r>
                        <a:rPr lang="en-US" altLang="zh-TW" sz="2400" dirty="0">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mn-ea"/>
                        </a:rPr>
                        <a:t>本府</a:t>
                      </a:r>
                      <a:endParaRPr lang="zh-TW" altLang="en-US" sz="2400" dirty="0">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val="3910829164"/>
                  </a:ext>
                </a:extLst>
              </a:tr>
              <a:tr h="3377547">
                <a:tc>
                  <a:txBody>
                    <a:bodyPr/>
                    <a:lstStyle/>
                    <a:p>
                      <a:pPr algn="l"/>
                      <a:r>
                        <a:rPr lang="zh-TW" altLang="zh-TW" sz="2400" b="1" kern="1200" dirty="0">
                          <a:solidFill>
                            <a:schemeClr val="dk1"/>
                          </a:solidFill>
                          <a:effectLst/>
                          <a:latin typeface="+mn-lt"/>
                          <a:ea typeface="+mn-ea"/>
                          <a:cs typeface="+mn-cs"/>
                        </a:rPr>
                        <a:t>資金籌措</a:t>
                      </a:r>
                      <a:endParaRPr lang="zh-TW" altLang="en-US" sz="2400" b="1" kern="1200" dirty="0">
                        <a:solidFill>
                          <a:schemeClr val="dk1"/>
                        </a:solidFill>
                        <a:effectLst/>
                        <a:latin typeface="+mn-lt"/>
                        <a:ea typeface="+mn-ea"/>
                        <a:cs typeface="+mn-cs"/>
                      </a:endParaRPr>
                    </a:p>
                  </a:txBody>
                  <a:tcPr anchor="ctr"/>
                </a:tc>
                <a:tc>
                  <a:txBody>
                    <a:bodyPr/>
                    <a:lstStyle/>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zh-TW" altLang="zh-TW" sz="2000" kern="1200" dirty="0">
                          <a:solidFill>
                            <a:schemeClr val="dk1"/>
                          </a:solidFill>
                          <a:effectLst/>
                          <a:latin typeface="+mn-lt"/>
                          <a:ea typeface="+mn-ea"/>
                          <a:cs typeface="+mn-cs"/>
                        </a:rPr>
                        <a:t>私人得否將營運資產、設備設定負擔，似乎單純</a:t>
                      </a:r>
                      <a:r>
                        <a:rPr lang="zh-TW" altLang="zh-TW" sz="2000" kern="1200" dirty="0">
                          <a:solidFill>
                            <a:srgbClr val="C00000"/>
                          </a:solidFill>
                          <a:effectLst/>
                          <a:latin typeface="+mn-lt"/>
                          <a:ea typeface="+mn-ea"/>
                          <a:cs typeface="+mn-cs"/>
                        </a:rPr>
                        <a:t>取決於各該</a:t>
                      </a:r>
                      <a:r>
                        <a:rPr lang="en-US" altLang="zh-TW" sz="2000" kern="1200" dirty="0">
                          <a:solidFill>
                            <a:srgbClr val="C00000"/>
                          </a:solidFill>
                          <a:effectLst/>
                          <a:latin typeface="+mn-lt"/>
                          <a:ea typeface="+mn-ea"/>
                          <a:cs typeface="+mn-cs"/>
                        </a:rPr>
                        <a:t>PPP</a:t>
                      </a:r>
                      <a:r>
                        <a:rPr lang="zh-TW" altLang="zh-TW" sz="2000" kern="1200" dirty="0">
                          <a:solidFill>
                            <a:srgbClr val="C00000"/>
                          </a:solidFill>
                          <a:effectLst/>
                          <a:latin typeface="+mn-lt"/>
                          <a:ea typeface="+mn-ea"/>
                          <a:cs typeface="+mn-cs"/>
                        </a:rPr>
                        <a:t>專案採取何種契約模式（涉及不動產所有權歸屬）</a:t>
                      </a:r>
                      <a:r>
                        <a:rPr lang="zh-TW" altLang="zh-TW" sz="2000" kern="1200" dirty="0">
                          <a:solidFill>
                            <a:schemeClr val="dk1"/>
                          </a:solidFill>
                          <a:effectLst/>
                          <a:latin typeface="+mn-lt"/>
                          <a:ea typeface="+mn-ea"/>
                          <a:cs typeface="+mn-cs"/>
                        </a:rPr>
                        <a:t>，若不動產所有權歸屬私人，就可以設定負擔；若不動產所有權歸屬國家，私人就不動產即不具處分權。</a:t>
                      </a:r>
                      <a:endParaRPr lang="zh-TW" altLang="en-US" sz="2000" kern="1200" dirty="0">
                        <a:solidFill>
                          <a:schemeClr val="dk1"/>
                        </a:solidFill>
                        <a:effectLst/>
                        <a:latin typeface="+mn-lt"/>
                        <a:ea typeface="+mn-ea"/>
                        <a:cs typeface="+mn-cs"/>
                      </a:endParaRPr>
                    </a:p>
                    <a:p>
                      <a:pPr marL="342900" indent="-342900" algn="l">
                        <a:lnSpc>
                          <a:spcPct val="100000"/>
                        </a:lnSpc>
                        <a:spcBef>
                          <a:spcPts val="600"/>
                        </a:spcBef>
                        <a:buFont typeface="Arial" panose="020B0604020202020204" pitchFamily="34" charset="0"/>
                        <a:buChar char="•"/>
                      </a:pPr>
                      <a:r>
                        <a:rPr lang="en-US" altLang="zh-TW" sz="2000" kern="1200" dirty="0">
                          <a:solidFill>
                            <a:schemeClr val="dk1"/>
                          </a:solidFill>
                          <a:effectLst/>
                          <a:latin typeface="+mn-lt"/>
                          <a:ea typeface="+mn-ea"/>
                          <a:cs typeface="+mn-cs"/>
                        </a:rPr>
                        <a:t>PD</a:t>
                      </a:r>
                      <a:r>
                        <a:rPr lang="zh-TW" altLang="en-US" sz="2000" kern="1200" dirty="0">
                          <a:solidFill>
                            <a:schemeClr val="dk1"/>
                          </a:solidFill>
                          <a:effectLst/>
                          <a:latin typeface="+mn-lt"/>
                          <a:ea typeface="+mn-ea"/>
                          <a:cs typeface="+mn-cs"/>
                        </a:rPr>
                        <a:t>：</a:t>
                      </a:r>
                      <a:r>
                        <a:rPr lang="zh-TW" altLang="zh-TW" sz="2000" kern="1200" dirty="0">
                          <a:solidFill>
                            <a:schemeClr val="dk1"/>
                          </a:solidFill>
                          <a:effectLst/>
                          <a:latin typeface="+mn-lt"/>
                          <a:ea typeface="+mn-ea"/>
                          <a:cs typeface="+mn-cs"/>
                        </a:rPr>
                        <a:t>中期的專案可採取向銀行</a:t>
                      </a:r>
                      <a:r>
                        <a:rPr lang="zh-TW" altLang="zh-TW" sz="2000" kern="1200" dirty="0">
                          <a:solidFill>
                            <a:srgbClr val="C00000"/>
                          </a:solidFill>
                          <a:effectLst/>
                          <a:latin typeface="+mn-lt"/>
                          <a:ea typeface="+mn-ea"/>
                          <a:cs typeface="+mn-cs"/>
                        </a:rPr>
                        <a:t>融資</a:t>
                      </a:r>
                      <a:r>
                        <a:rPr lang="zh-TW" altLang="zh-TW" sz="2000" kern="1200" dirty="0">
                          <a:solidFill>
                            <a:schemeClr val="dk1"/>
                          </a:solidFill>
                          <a:effectLst/>
                          <a:latin typeface="+mn-lt"/>
                          <a:ea typeface="+mn-ea"/>
                          <a:cs typeface="+mn-cs"/>
                        </a:rPr>
                        <a:t>的方式，長期的專案則可透過</a:t>
                      </a:r>
                      <a:r>
                        <a:rPr lang="zh-TW" altLang="zh-TW" sz="2000" kern="1200" dirty="0">
                          <a:solidFill>
                            <a:srgbClr val="C00000"/>
                          </a:solidFill>
                          <a:effectLst/>
                          <a:latin typeface="+mn-lt"/>
                          <a:ea typeface="+mn-ea"/>
                          <a:cs typeface="+mn-cs"/>
                        </a:rPr>
                        <a:t>基金</a:t>
                      </a:r>
                      <a:r>
                        <a:rPr lang="zh-TW" altLang="zh-TW" sz="2000" kern="1200" dirty="0">
                          <a:solidFill>
                            <a:schemeClr val="dk1"/>
                          </a:solidFill>
                          <a:effectLst/>
                          <a:latin typeface="+mn-lt"/>
                          <a:ea typeface="+mn-ea"/>
                          <a:cs typeface="+mn-cs"/>
                        </a:rPr>
                        <a:t>的方式。</a:t>
                      </a:r>
                      <a:endParaRPr lang="en-US" altLang="zh-TW" sz="2000" kern="1200" dirty="0">
                        <a:solidFill>
                          <a:schemeClr val="dk1"/>
                        </a:solidFill>
                        <a:effectLst/>
                        <a:latin typeface="+mn-lt"/>
                        <a:ea typeface="+mn-ea"/>
                        <a:cs typeface="+mn-cs"/>
                      </a:endParaRPr>
                    </a:p>
                    <a:p>
                      <a:pPr marL="342900" indent="-342900" algn="l">
                        <a:lnSpc>
                          <a:spcPct val="100000"/>
                        </a:lnSpc>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黑森邦</a:t>
                      </a:r>
                      <a:r>
                        <a:rPr lang="zh-TW" altLang="en-US" sz="2000" kern="1200" dirty="0">
                          <a:solidFill>
                            <a:schemeClr val="dk1"/>
                          </a:solidFill>
                          <a:effectLst/>
                          <a:latin typeface="+mn-lt"/>
                          <a:ea typeface="+mn-ea"/>
                          <a:cs typeface="+mn-cs"/>
                        </a:rPr>
                        <a:t>：</a:t>
                      </a:r>
                      <a:r>
                        <a:rPr lang="zh-TW" altLang="zh-TW" sz="2000" kern="1200" dirty="0">
                          <a:solidFill>
                            <a:schemeClr val="dk1"/>
                          </a:solidFill>
                          <a:effectLst/>
                          <a:latin typeface="+mn-lt"/>
                          <a:ea typeface="+mn-ea"/>
                          <a:cs typeface="+mn-cs"/>
                        </a:rPr>
                        <a:t>在所有權模式下，政府有時會出面跟銀行談判並「</a:t>
                      </a:r>
                      <a:r>
                        <a:rPr lang="zh-TW" altLang="zh-TW" sz="2000" kern="1200" dirty="0">
                          <a:solidFill>
                            <a:srgbClr val="C00000"/>
                          </a:solidFill>
                          <a:effectLst/>
                          <a:latin typeface="+mn-lt"/>
                          <a:ea typeface="+mn-ea"/>
                          <a:cs typeface="+mn-cs"/>
                        </a:rPr>
                        <a:t>放棄抗辯權</a:t>
                      </a:r>
                      <a:r>
                        <a:rPr lang="zh-TW" altLang="zh-TW" sz="2000" kern="1200" dirty="0">
                          <a:solidFill>
                            <a:schemeClr val="dk1"/>
                          </a:solidFill>
                          <a:effectLst/>
                          <a:latin typeface="+mn-lt"/>
                          <a:ea typeface="+mn-ea"/>
                          <a:cs typeface="+mn-cs"/>
                        </a:rPr>
                        <a:t>」，當私人合作夥伴財務出狀況時，國家會出面確保如期給付投資資金，對銀行而言風險降低則會比較願意貸款、降低利率</a:t>
                      </a:r>
                      <a:r>
                        <a:rPr lang="zh-TW" altLang="en-US" sz="2000" kern="1200" dirty="0">
                          <a:solidFill>
                            <a:schemeClr val="dk1"/>
                          </a:solidFill>
                          <a:effectLst/>
                          <a:latin typeface="+mn-lt"/>
                          <a:ea typeface="+mn-ea"/>
                          <a:cs typeface="+mn-cs"/>
                        </a:rPr>
                        <a:t>，</a:t>
                      </a:r>
                      <a:r>
                        <a:rPr lang="zh-TW" altLang="zh-TW" sz="2000" kern="1200" dirty="0">
                          <a:solidFill>
                            <a:schemeClr val="dk1"/>
                          </a:solidFill>
                          <a:effectLst/>
                          <a:latin typeface="+mn-lt"/>
                          <a:ea typeface="+mn-ea"/>
                          <a:cs typeface="+mn-cs"/>
                        </a:rPr>
                        <a:t>如此對</a:t>
                      </a:r>
                      <a:r>
                        <a:rPr lang="en-US" altLang="zh-TW" sz="2000" kern="1200" dirty="0">
                          <a:solidFill>
                            <a:schemeClr val="dk1"/>
                          </a:solidFill>
                          <a:effectLst/>
                          <a:latin typeface="+mn-lt"/>
                          <a:ea typeface="+mn-ea"/>
                          <a:cs typeface="+mn-cs"/>
                        </a:rPr>
                        <a:t>PPP</a:t>
                      </a:r>
                      <a:r>
                        <a:rPr lang="zh-TW" altLang="zh-TW" sz="2000" kern="1200" dirty="0">
                          <a:solidFill>
                            <a:schemeClr val="dk1"/>
                          </a:solidFill>
                          <a:effectLst/>
                          <a:latin typeface="+mn-lt"/>
                          <a:ea typeface="+mn-ea"/>
                          <a:cs typeface="+mn-cs"/>
                        </a:rPr>
                        <a:t>計畫整體亦較划算。</a:t>
                      </a:r>
                      <a:endParaRPr lang="en-US" altLang="zh-TW" sz="2000" kern="1200" dirty="0">
                        <a:solidFill>
                          <a:schemeClr val="dk1"/>
                        </a:solidFill>
                        <a:effectLst/>
                        <a:latin typeface="+mn-lt"/>
                        <a:ea typeface="+mn-ea"/>
                        <a:cs typeface="+mn-cs"/>
                      </a:endParaRPr>
                    </a:p>
                  </a:txBody>
                  <a:tcPr/>
                </a:tc>
                <a:tc>
                  <a:txBody>
                    <a:bodyPr/>
                    <a:lstStyle/>
                    <a:p>
                      <a:pPr marL="342900" indent="-342900" algn="l">
                        <a:lnSpc>
                          <a:spcPct val="100000"/>
                        </a:lnSpc>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在我國，促參案可運用之投融資管道亦相當多元，包含</a:t>
                      </a:r>
                      <a:r>
                        <a:rPr lang="zh-TW" altLang="zh-TW" sz="2000" kern="1200" dirty="0">
                          <a:solidFill>
                            <a:srgbClr val="C00000"/>
                          </a:solidFill>
                          <a:effectLst/>
                          <a:latin typeface="+mn-lt"/>
                          <a:ea typeface="+mn-ea"/>
                          <a:cs typeface="+mn-cs"/>
                        </a:rPr>
                        <a:t>擔保借款、專案融資、公開發行新股、發行公司債、私募股權基金、金融資產證券化</a:t>
                      </a:r>
                      <a:r>
                        <a:rPr lang="zh-TW" altLang="zh-TW" sz="2000" kern="1200" dirty="0">
                          <a:solidFill>
                            <a:schemeClr val="dk1"/>
                          </a:solidFill>
                          <a:effectLst/>
                          <a:latin typeface="+mn-lt"/>
                          <a:ea typeface="+mn-ea"/>
                          <a:cs typeface="+mn-cs"/>
                        </a:rPr>
                        <a:t>等。</a:t>
                      </a:r>
                      <a:endParaRPr lang="en-US" altLang="zh-TW" sz="2000" kern="1200" dirty="0">
                        <a:solidFill>
                          <a:schemeClr val="dk1"/>
                        </a:solidFill>
                        <a:effectLst/>
                        <a:latin typeface="+mn-lt"/>
                        <a:ea typeface="+mn-ea"/>
                        <a:cs typeface="+mn-cs"/>
                      </a:endParaRPr>
                    </a:p>
                    <a:p>
                      <a:pPr marL="342900" indent="-342900" algn="l">
                        <a:lnSpc>
                          <a:spcPct val="100000"/>
                        </a:lnSpc>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其中在擔保借款及專案融資部分，</a:t>
                      </a:r>
                      <a:r>
                        <a:rPr lang="zh-TW" altLang="en-US" sz="2000" kern="1200" dirty="0">
                          <a:solidFill>
                            <a:schemeClr val="dk1"/>
                          </a:solidFill>
                          <a:effectLst/>
                          <a:latin typeface="+mn-lt"/>
                          <a:ea typeface="+mn-ea"/>
                          <a:cs typeface="+mn-cs"/>
                        </a:rPr>
                        <a:t>若</a:t>
                      </a:r>
                      <a:r>
                        <a:rPr lang="zh-TW" altLang="zh-TW" sz="2000" kern="1200" dirty="0">
                          <a:solidFill>
                            <a:schemeClr val="dk1"/>
                          </a:solidFill>
                          <a:effectLst/>
                          <a:latin typeface="+mn-lt"/>
                          <a:ea typeface="+mn-ea"/>
                          <a:cs typeface="+mn-cs"/>
                        </a:rPr>
                        <a:t>民間機構擬將興建、營運所取得之營運資產、設備設定負擔（例如擬將地上權設定負擔）時，主辦機關經審核符合促參法第</a:t>
                      </a:r>
                      <a:r>
                        <a:rPr lang="en-US" altLang="zh-TW" sz="2000" kern="1200" dirty="0">
                          <a:solidFill>
                            <a:schemeClr val="dk1"/>
                          </a:solidFill>
                          <a:effectLst/>
                          <a:latin typeface="+mn-lt"/>
                          <a:ea typeface="+mn-ea"/>
                          <a:cs typeface="+mn-cs"/>
                        </a:rPr>
                        <a:t>51</a:t>
                      </a:r>
                      <a:r>
                        <a:rPr lang="zh-TW" altLang="zh-TW" sz="2000" kern="1200" dirty="0">
                          <a:solidFill>
                            <a:schemeClr val="dk1"/>
                          </a:solidFill>
                          <a:effectLst/>
                          <a:latin typeface="+mn-lt"/>
                          <a:ea typeface="+mn-ea"/>
                          <a:cs typeface="+mn-cs"/>
                        </a:rPr>
                        <a:t>條第</a:t>
                      </a:r>
                      <a:r>
                        <a:rPr lang="en-US" altLang="zh-TW" sz="2000" kern="1200" dirty="0">
                          <a:solidFill>
                            <a:schemeClr val="dk1"/>
                          </a:solidFill>
                          <a:effectLst/>
                          <a:latin typeface="+mn-lt"/>
                          <a:ea typeface="+mn-ea"/>
                          <a:cs typeface="+mn-cs"/>
                        </a:rPr>
                        <a:t>2</a:t>
                      </a:r>
                      <a:r>
                        <a:rPr lang="zh-TW" altLang="zh-TW" sz="2000" kern="1200" dirty="0">
                          <a:solidFill>
                            <a:schemeClr val="dk1"/>
                          </a:solidFill>
                          <a:effectLst/>
                          <a:latin typeface="+mn-lt"/>
                          <a:ea typeface="+mn-ea"/>
                          <a:cs typeface="+mn-cs"/>
                        </a:rPr>
                        <a:t>項及其施行細則第</a:t>
                      </a:r>
                      <a:r>
                        <a:rPr lang="en-US" altLang="zh-TW" sz="2000" kern="1200" dirty="0">
                          <a:solidFill>
                            <a:schemeClr val="dk1"/>
                          </a:solidFill>
                          <a:effectLst/>
                          <a:latin typeface="+mn-lt"/>
                          <a:ea typeface="+mn-ea"/>
                          <a:cs typeface="+mn-cs"/>
                        </a:rPr>
                        <a:t>64</a:t>
                      </a:r>
                      <a:r>
                        <a:rPr lang="zh-TW" altLang="zh-TW" sz="2000" kern="1200" dirty="0">
                          <a:solidFill>
                            <a:schemeClr val="dk1"/>
                          </a:solidFill>
                          <a:effectLst/>
                          <a:latin typeface="+mn-lt"/>
                          <a:ea typeface="+mn-ea"/>
                          <a:cs typeface="+mn-cs"/>
                        </a:rPr>
                        <a:t>條第</a:t>
                      </a:r>
                      <a:r>
                        <a:rPr lang="en-US" altLang="zh-TW" sz="2000" kern="1200" dirty="0">
                          <a:solidFill>
                            <a:schemeClr val="dk1"/>
                          </a:solidFill>
                          <a:effectLst/>
                          <a:latin typeface="+mn-lt"/>
                          <a:ea typeface="+mn-ea"/>
                          <a:cs typeface="+mn-cs"/>
                        </a:rPr>
                        <a:t>2</a:t>
                      </a:r>
                      <a:r>
                        <a:rPr lang="zh-TW" altLang="zh-TW" sz="2000" kern="1200" dirty="0">
                          <a:solidFill>
                            <a:schemeClr val="dk1"/>
                          </a:solidFill>
                          <a:effectLst/>
                          <a:latin typeface="+mn-lt"/>
                          <a:ea typeface="+mn-ea"/>
                          <a:cs typeface="+mn-cs"/>
                        </a:rPr>
                        <a:t>項規定，得予同意</a:t>
                      </a:r>
                      <a:r>
                        <a:rPr lang="zh-TW" altLang="en-US" sz="2000" kern="1200" dirty="0">
                          <a:solidFill>
                            <a:schemeClr val="dk1"/>
                          </a:solidFill>
                          <a:effectLst/>
                          <a:latin typeface="+mn-lt"/>
                          <a:ea typeface="+mn-ea"/>
                          <a:cs typeface="+mn-cs"/>
                        </a:rPr>
                        <a:t>。</a:t>
                      </a:r>
                      <a:endParaRPr lang="zh-TW" altLang="en-US" sz="2000" kern="1200" dirty="0">
                        <a:solidFill>
                          <a:srgbClr val="FF0000"/>
                        </a:solidFill>
                        <a:effectLst/>
                        <a:latin typeface="+mn-lt"/>
                        <a:ea typeface="+mn-ea"/>
                        <a:cs typeface="+mn-cs"/>
                      </a:endParaRPr>
                    </a:p>
                  </a:txBody>
                  <a:tcPr/>
                </a:tc>
                <a:extLst>
                  <a:ext uri="{0D108BD9-81ED-4DB2-BD59-A6C34878D82A}">
                    <a16:rowId xmlns:a16="http://schemas.microsoft.com/office/drawing/2014/main" val="1286639659"/>
                  </a:ext>
                </a:extLst>
              </a:tr>
              <a:tr h="2828353">
                <a:tc>
                  <a:txBody>
                    <a:bodyPr/>
                    <a:lstStyle/>
                    <a:p>
                      <a:pPr algn="l"/>
                      <a:r>
                        <a:rPr lang="zh-TW" altLang="en-US" sz="2400" b="1" kern="1200" dirty="0">
                          <a:solidFill>
                            <a:schemeClr val="dk1"/>
                          </a:solidFill>
                          <a:effectLst/>
                          <a:latin typeface="+mn-lt"/>
                          <a:ea typeface="+mn-ea"/>
                          <a:cs typeface="+mn-cs"/>
                        </a:rPr>
                        <a:t>其他</a:t>
                      </a:r>
                    </a:p>
                  </a:txBody>
                  <a:tcPr anchor="ctr"/>
                </a:tc>
                <a:tc>
                  <a:txBody>
                    <a:bodyPr/>
                    <a:lstStyle/>
                    <a:p>
                      <a:pPr marL="342900" indent="-342900" algn="l">
                        <a:lnSpc>
                          <a:spcPct val="100000"/>
                        </a:lnSpc>
                        <a:spcBef>
                          <a:spcPts val="600"/>
                        </a:spcBef>
                        <a:buFont typeface="Arial" panose="020B0604020202020204" pitchFamily="34" charset="0"/>
                        <a:buChar char="•"/>
                      </a:pPr>
                      <a:r>
                        <a:rPr lang="en-US" altLang="zh-TW" sz="2000" kern="1200" dirty="0">
                          <a:solidFill>
                            <a:schemeClr val="dk1"/>
                          </a:solidFill>
                          <a:effectLst/>
                          <a:latin typeface="+mn-lt"/>
                          <a:ea typeface="+mn-ea"/>
                          <a:cs typeface="+mn-cs"/>
                        </a:rPr>
                        <a:t>PD</a:t>
                      </a:r>
                      <a:r>
                        <a:rPr lang="zh-TW" altLang="en-US" sz="2000" kern="1200" dirty="0">
                          <a:solidFill>
                            <a:schemeClr val="dk1"/>
                          </a:solidFill>
                          <a:effectLst/>
                          <a:latin typeface="+mn-lt"/>
                          <a:ea typeface="+mn-ea"/>
                          <a:cs typeface="+mn-cs"/>
                        </a:rPr>
                        <a:t>：</a:t>
                      </a:r>
                      <a:r>
                        <a:rPr lang="zh-TW" altLang="zh-TW" sz="2000" kern="1200" dirty="0">
                          <a:solidFill>
                            <a:schemeClr val="dk1"/>
                          </a:solidFill>
                          <a:effectLst/>
                          <a:latin typeface="+mn-lt"/>
                          <a:ea typeface="+mn-ea"/>
                          <a:cs typeface="+mn-cs"/>
                        </a:rPr>
                        <a:t>在施工階段，公部門的人會</a:t>
                      </a:r>
                      <a:r>
                        <a:rPr lang="zh-TW" altLang="zh-TW" sz="2000" kern="1200" dirty="0">
                          <a:solidFill>
                            <a:srgbClr val="C00000"/>
                          </a:solidFill>
                          <a:effectLst/>
                          <a:latin typeface="+mn-lt"/>
                          <a:ea typeface="+mn-ea"/>
                          <a:cs typeface="+mn-cs"/>
                        </a:rPr>
                        <a:t>隨時</a:t>
                      </a:r>
                      <a:r>
                        <a:rPr lang="zh-TW" altLang="zh-TW" sz="2000" kern="1200" dirty="0">
                          <a:solidFill>
                            <a:schemeClr val="dk1"/>
                          </a:solidFill>
                          <a:effectLst/>
                          <a:latin typeface="+mn-lt"/>
                          <a:ea typeface="+mn-ea"/>
                          <a:cs typeface="+mn-cs"/>
                        </a:rPr>
                        <a:t>在一旁</a:t>
                      </a:r>
                      <a:r>
                        <a:rPr lang="zh-TW" altLang="zh-TW" sz="2000" kern="1200" dirty="0">
                          <a:solidFill>
                            <a:srgbClr val="C00000"/>
                          </a:solidFill>
                          <a:effectLst/>
                          <a:latin typeface="+mn-lt"/>
                          <a:ea typeface="+mn-ea"/>
                          <a:cs typeface="+mn-cs"/>
                        </a:rPr>
                        <a:t>共同參與</a:t>
                      </a:r>
                      <a:r>
                        <a:rPr lang="zh-TW" altLang="zh-TW" sz="2000" kern="1200" dirty="0">
                          <a:solidFill>
                            <a:schemeClr val="dk1"/>
                          </a:solidFill>
                          <a:effectLst/>
                          <a:latin typeface="+mn-lt"/>
                          <a:ea typeface="+mn-ea"/>
                          <a:cs typeface="+mn-cs"/>
                        </a:rPr>
                        <a:t>工程的決策過程，並立即作出決定。</a:t>
                      </a:r>
                      <a:endParaRPr lang="en-US" altLang="zh-TW" sz="2000" kern="1200" dirty="0">
                        <a:solidFill>
                          <a:schemeClr val="dk1"/>
                        </a:solidFill>
                        <a:effectLst/>
                        <a:latin typeface="+mn-lt"/>
                        <a:ea typeface="+mn-ea"/>
                        <a:cs typeface="+mn-cs"/>
                      </a:endParaRPr>
                    </a:p>
                    <a:p>
                      <a:pPr marL="342900" indent="-342900" algn="l">
                        <a:lnSpc>
                          <a:spcPct val="100000"/>
                        </a:lnSpc>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德國政府並沒有法務人員專門處理</a:t>
                      </a:r>
                      <a:r>
                        <a:rPr lang="en-US" altLang="zh-TW" sz="2000" kern="1200" dirty="0">
                          <a:solidFill>
                            <a:schemeClr val="dk1"/>
                          </a:solidFill>
                          <a:effectLst/>
                          <a:latin typeface="+mn-lt"/>
                          <a:ea typeface="+mn-ea"/>
                          <a:cs typeface="+mn-cs"/>
                        </a:rPr>
                        <a:t>PPP</a:t>
                      </a:r>
                      <a:r>
                        <a:rPr lang="zh-TW" altLang="zh-TW" sz="2000" kern="1200" dirty="0">
                          <a:solidFill>
                            <a:schemeClr val="dk1"/>
                          </a:solidFill>
                          <a:effectLst/>
                          <a:latin typeface="+mn-lt"/>
                          <a:ea typeface="+mn-ea"/>
                          <a:cs typeface="+mn-cs"/>
                        </a:rPr>
                        <a:t>案件，根據</a:t>
                      </a:r>
                      <a:r>
                        <a:rPr lang="en-US" altLang="zh-TW" sz="2000" kern="1200" dirty="0">
                          <a:solidFill>
                            <a:schemeClr val="dk1"/>
                          </a:solidFill>
                          <a:effectLst/>
                          <a:latin typeface="+mn-lt"/>
                          <a:ea typeface="+mn-ea"/>
                          <a:cs typeface="+mn-cs"/>
                        </a:rPr>
                        <a:t>PPP</a:t>
                      </a:r>
                      <a:r>
                        <a:rPr lang="zh-TW" altLang="zh-TW" sz="2000" kern="1200" dirty="0">
                          <a:solidFill>
                            <a:schemeClr val="dk1"/>
                          </a:solidFill>
                          <a:effectLst/>
                          <a:latin typeface="+mn-lt"/>
                          <a:ea typeface="+mn-ea"/>
                          <a:cs typeface="+mn-cs"/>
                        </a:rPr>
                        <a:t>個案狀況的不同，有時負責該專案的人員即有足夠的法律知識；有時諮詢公司就可以處理法律事務；有時須另外聘請律師；有時由政府的法律專業人員負責協助法律事務（但實務上鮮少這種情況）。</a:t>
                      </a:r>
                      <a:endParaRPr lang="en-US" altLang="zh-TW" sz="2000" kern="1200" dirty="0">
                        <a:solidFill>
                          <a:schemeClr val="dk1"/>
                        </a:solidFill>
                        <a:effectLst/>
                        <a:latin typeface="+mn-lt"/>
                        <a:ea typeface="+mn-ea"/>
                        <a:cs typeface="+mn-cs"/>
                      </a:endParaRPr>
                    </a:p>
                    <a:p>
                      <a:pPr marL="342900" indent="-342900" algn="l">
                        <a:lnSpc>
                          <a:spcPct val="100000"/>
                        </a:lnSpc>
                        <a:spcBef>
                          <a:spcPts val="600"/>
                        </a:spcBef>
                        <a:buFont typeface="Arial" panose="020B0604020202020204" pitchFamily="34" charset="0"/>
                        <a:buChar char="•"/>
                      </a:pPr>
                      <a:r>
                        <a:rPr lang="zh-TW" altLang="en-US" sz="2000" kern="1200" dirty="0">
                          <a:solidFill>
                            <a:schemeClr val="dk1"/>
                          </a:solidFill>
                          <a:effectLst/>
                          <a:latin typeface="+mn-lt"/>
                          <a:ea typeface="+mn-ea"/>
                          <a:cs typeface="+mn-cs"/>
                        </a:rPr>
                        <a:t>聯邦及邦均</a:t>
                      </a:r>
                      <a:r>
                        <a:rPr lang="zh-TW" altLang="zh-TW" sz="2000" kern="1200" dirty="0">
                          <a:solidFill>
                            <a:srgbClr val="C00000"/>
                          </a:solidFill>
                          <a:effectLst/>
                          <a:latin typeface="+mn-lt"/>
                          <a:ea typeface="+mn-ea"/>
                          <a:cs typeface="+mn-cs"/>
                        </a:rPr>
                        <a:t>無</a:t>
                      </a:r>
                      <a:r>
                        <a:rPr lang="zh-TW" altLang="zh-TW" sz="2000" kern="1200" dirty="0">
                          <a:solidFill>
                            <a:schemeClr val="dk1"/>
                          </a:solidFill>
                          <a:effectLst/>
                          <a:latin typeface="+mn-lt"/>
                          <a:ea typeface="+mn-ea"/>
                          <a:cs typeface="+mn-cs"/>
                        </a:rPr>
                        <a:t>營運績效良好可</a:t>
                      </a:r>
                      <a:r>
                        <a:rPr lang="zh-TW" altLang="zh-TW" sz="2000" kern="1200" dirty="0">
                          <a:solidFill>
                            <a:srgbClr val="C00000"/>
                          </a:solidFill>
                          <a:effectLst/>
                          <a:latin typeface="+mn-lt"/>
                          <a:ea typeface="+mn-ea"/>
                          <a:cs typeface="+mn-cs"/>
                        </a:rPr>
                        <a:t>優先續約</a:t>
                      </a:r>
                      <a:r>
                        <a:rPr lang="zh-TW" altLang="zh-TW" sz="2000" kern="1200" dirty="0">
                          <a:solidFill>
                            <a:schemeClr val="dk1"/>
                          </a:solidFill>
                          <a:effectLst/>
                          <a:latin typeface="+mn-lt"/>
                          <a:ea typeface="+mn-ea"/>
                          <a:cs typeface="+mn-cs"/>
                        </a:rPr>
                        <a:t>之規定</a:t>
                      </a:r>
                      <a:r>
                        <a:rPr lang="zh-TW" altLang="en-US" sz="2000" kern="1200" dirty="0">
                          <a:solidFill>
                            <a:schemeClr val="dk1"/>
                          </a:solidFill>
                          <a:effectLst/>
                          <a:latin typeface="+mn-lt"/>
                          <a:ea typeface="+mn-ea"/>
                          <a:cs typeface="+mn-cs"/>
                        </a:rPr>
                        <a:t>。</a:t>
                      </a:r>
                      <a:endParaRPr lang="en-US" altLang="zh-TW" sz="2000" kern="1200" dirty="0">
                        <a:solidFill>
                          <a:schemeClr val="dk1"/>
                        </a:solidFill>
                        <a:effectLst/>
                        <a:latin typeface="+mn-lt"/>
                        <a:ea typeface="+mn-ea"/>
                        <a:cs typeface="+mn-cs"/>
                      </a:endParaRPr>
                    </a:p>
                  </a:txBody>
                  <a:tcPr/>
                </a:tc>
                <a:tc>
                  <a:txBody>
                    <a:bodyPr/>
                    <a:lstStyle/>
                    <a:p>
                      <a:pPr marL="342900" indent="-342900" algn="l">
                        <a:lnSpc>
                          <a:spcPct val="100000"/>
                        </a:lnSpc>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在我國，施工階段中公部門似乎並無派員隨時偕同參與工程決策的情形。</a:t>
                      </a:r>
                      <a:endParaRPr lang="en-US" altLang="zh-TW" sz="2000" kern="1200" dirty="0">
                        <a:solidFill>
                          <a:schemeClr val="dk1"/>
                        </a:solidFill>
                        <a:effectLst/>
                        <a:latin typeface="+mn-lt"/>
                        <a:ea typeface="+mn-ea"/>
                        <a:cs typeface="+mn-cs"/>
                      </a:endParaRPr>
                    </a:p>
                    <a:p>
                      <a:pPr marL="342900" indent="-342900" algn="l">
                        <a:lnSpc>
                          <a:spcPct val="100000"/>
                        </a:lnSpc>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在本府，法務局通常會派員擔任工作小組成員，協助甄審會辦理與甄審有關之作業，</a:t>
                      </a:r>
                      <a:r>
                        <a:rPr lang="zh-TW" altLang="en-US" sz="2000" kern="1200" dirty="0">
                          <a:solidFill>
                            <a:schemeClr val="dk1"/>
                          </a:solidFill>
                          <a:effectLst/>
                          <a:latin typeface="+mn-lt"/>
                          <a:ea typeface="+mn-ea"/>
                          <a:cs typeface="+mn-cs"/>
                        </a:rPr>
                        <a:t>例如</a:t>
                      </a:r>
                      <a:r>
                        <a:rPr lang="zh-TW" altLang="zh-TW" sz="2000" kern="1200" dirty="0">
                          <a:solidFill>
                            <a:schemeClr val="dk1"/>
                          </a:solidFill>
                          <a:effectLst/>
                          <a:latin typeface="+mn-lt"/>
                          <a:ea typeface="+mn-ea"/>
                          <a:cs typeface="+mn-cs"/>
                        </a:rPr>
                        <a:t>審閱招商文件。</a:t>
                      </a:r>
                      <a:endParaRPr lang="en-US" altLang="zh-TW" sz="2000" kern="1200" dirty="0">
                        <a:solidFill>
                          <a:schemeClr val="dk1"/>
                        </a:solidFill>
                        <a:effectLst/>
                        <a:latin typeface="+mn-lt"/>
                        <a:ea typeface="+mn-ea"/>
                        <a:cs typeface="+mn-cs"/>
                      </a:endParaRPr>
                    </a:p>
                    <a:p>
                      <a:pPr marL="342900" indent="-342900" algn="l">
                        <a:lnSpc>
                          <a:spcPct val="100000"/>
                        </a:lnSpc>
                        <a:spcBef>
                          <a:spcPts val="600"/>
                        </a:spcBef>
                        <a:buFont typeface="Arial" panose="020B0604020202020204" pitchFamily="34" charset="0"/>
                        <a:buChar char="•"/>
                      </a:pPr>
                      <a:r>
                        <a:rPr lang="zh-TW" altLang="zh-TW" sz="2000" kern="1200" dirty="0">
                          <a:solidFill>
                            <a:schemeClr val="dk1"/>
                          </a:solidFill>
                          <a:effectLst/>
                          <a:latin typeface="+mn-lt"/>
                          <a:ea typeface="+mn-ea"/>
                          <a:cs typeface="+mn-cs"/>
                        </a:rPr>
                        <a:t>我國促參法第</a:t>
                      </a:r>
                      <a:r>
                        <a:rPr lang="en-US" altLang="zh-TW" sz="2000" kern="1200" dirty="0">
                          <a:solidFill>
                            <a:schemeClr val="dk1"/>
                          </a:solidFill>
                          <a:effectLst/>
                          <a:latin typeface="+mn-lt"/>
                          <a:ea typeface="+mn-ea"/>
                          <a:cs typeface="+mn-cs"/>
                        </a:rPr>
                        <a:t>51</a:t>
                      </a:r>
                      <a:r>
                        <a:rPr lang="zh-TW" altLang="zh-TW" sz="2000" kern="1200" dirty="0">
                          <a:solidFill>
                            <a:schemeClr val="dk1"/>
                          </a:solidFill>
                          <a:effectLst/>
                          <a:latin typeface="+mn-lt"/>
                          <a:ea typeface="+mn-ea"/>
                          <a:cs typeface="+mn-cs"/>
                        </a:rPr>
                        <a:t>條之</a:t>
                      </a:r>
                      <a:r>
                        <a:rPr lang="en-US" altLang="zh-TW" sz="2000" kern="1200" dirty="0">
                          <a:solidFill>
                            <a:schemeClr val="dk1"/>
                          </a:solidFill>
                          <a:effectLst/>
                          <a:latin typeface="+mn-lt"/>
                          <a:ea typeface="+mn-ea"/>
                          <a:cs typeface="+mn-cs"/>
                        </a:rPr>
                        <a:t>1</a:t>
                      </a:r>
                      <a:r>
                        <a:rPr lang="zh-TW" altLang="zh-TW" sz="2000" kern="1200" dirty="0">
                          <a:solidFill>
                            <a:schemeClr val="dk1"/>
                          </a:solidFill>
                          <a:effectLst/>
                          <a:latin typeface="+mn-lt"/>
                          <a:ea typeface="+mn-ea"/>
                          <a:cs typeface="+mn-cs"/>
                        </a:rPr>
                        <a:t>第</a:t>
                      </a:r>
                      <a:r>
                        <a:rPr lang="en-US" altLang="zh-TW" sz="2000" kern="1200" dirty="0">
                          <a:solidFill>
                            <a:schemeClr val="dk1"/>
                          </a:solidFill>
                          <a:effectLst/>
                          <a:latin typeface="+mn-lt"/>
                          <a:ea typeface="+mn-ea"/>
                          <a:cs typeface="+mn-cs"/>
                        </a:rPr>
                        <a:t>3</a:t>
                      </a:r>
                      <a:r>
                        <a:rPr lang="zh-TW" altLang="zh-TW" sz="2000" kern="1200" dirty="0">
                          <a:solidFill>
                            <a:schemeClr val="dk1"/>
                          </a:solidFill>
                          <a:effectLst/>
                          <a:latin typeface="+mn-lt"/>
                          <a:ea typeface="+mn-ea"/>
                          <a:cs typeface="+mn-cs"/>
                        </a:rPr>
                        <a:t>項規定，經主辦機關評定為</a:t>
                      </a:r>
                      <a:r>
                        <a:rPr lang="zh-TW" altLang="zh-TW" sz="2000" kern="1200" dirty="0">
                          <a:solidFill>
                            <a:srgbClr val="C00000"/>
                          </a:solidFill>
                          <a:effectLst/>
                          <a:latin typeface="+mn-lt"/>
                          <a:ea typeface="+mn-ea"/>
                          <a:cs typeface="+mn-cs"/>
                        </a:rPr>
                        <a:t>營運績效良好</a:t>
                      </a:r>
                      <a:r>
                        <a:rPr lang="zh-TW" altLang="zh-TW" sz="2000" kern="1200" dirty="0">
                          <a:solidFill>
                            <a:schemeClr val="dk1"/>
                          </a:solidFill>
                          <a:effectLst/>
                          <a:latin typeface="+mn-lt"/>
                          <a:ea typeface="+mn-ea"/>
                          <a:cs typeface="+mn-cs"/>
                        </a:rPr>
                        <a:t>之民間機構，主辦機關得與</a:t>
                      </a:r>
                      <a:r>
                        <a:rPr lang="zh-TW" altLang="en-US" sz="2000" kern="1200" dirty="0">
                          <a:solidFill>
                            <a:schemeClr val="dk1"/>
                          </a:solidFill>
                          <a:effectLst/>
                          <a:latin typeface="+mn-lt"/>
                          <a:ea typeface="+mn-ea"/>
                          <a:cs typeface="+mn-cs"/>
                        </a:rPr>
                        <a:t>其</a:t>
                      </a:r>
                      <a:r>
                        <a:rPr lang="zh-TW" altLang="zh-TW" sz="2000" kern="1200" dirty="0">
                          <a:solidFill>
                            <a:srgbClr val="C00000"/>
                          </a:solidFill>
                          <a:effectLst/>
                          <a:latin typeface="+mn-lt"/>
                          <a:ea typeface="+mn-ea"/>
                          <a:cs typeface="+mn-cs"/>
                        </a:rPr>
                        <a:t>優先定約</a:t>
                      </a:r>
                      <a:r>
                        <a:rPr lang="zh-TW" altLang="zh-TW" sz="2000" kern="1200" dirty="0">
                          <a:solidFill>
                            <a:schemeClr val="dk1"/>
                          </a:solidFill>
                          <a:effectLst/>
                          <a:latin typeface="+mn-lt"/>
                          <a:ea typeface="+mn-ea"/>
                          <a:cs typeface="+mn-cs"/>
                        </a:rPr>
                        <a:t>。</a:t>
                      </a:r>
                      <a:endParaRPr lang="zh-TW" altLang="en-US" sz="2000" kern="1200" dirty="0">
                        <a:solidFill>
                          <a:schemeClr val="dk1"/>
                        </a:solidFill>
                        <a:effectLst/>
                        <a:latin typeface="+mn-lt"/>
                        <a:ea typeface="+mn-ea"/>
                        <a:cs typeface="+mn-cs"/>
                      </a:endParaRPr>
                    </a:p>
                  </a:txBody>
                  <a:tcPr/>
                </a:tc>
                <a:extLst>
                  <a:ext uri="{0D108BD9-81ED-4DB2-BD59-A6C34878D82A}">
                    <a16:rowId xmlns:a16="http://schemas.microsoft.com/office/drawing/2014/main" val="1844187540"/>
                  </a:ext>
                </a:extLst>
              </a:tr>
            </a:tbl>
          </a:graphicData>
        </a:graphic>
      </p:graphicFrame>
    </p:spTree>
    <p:extLst>
      <p:ext uri="{BB962C8B-B14F-4D97-AF65-F5344CB8AC3E}">
        <p14:creationId xmlns:p14="http://schemas.microsoft.com/office/powerpoint/2010/main" val="3212806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直角三角形 6">
            <a:extLst>
              <a:ext uri="{FF2B5EF4-FFF2-40B4-BE49-F238E27FC236}">
                <a16:creationId xmlns:a16="http://schemas.microsoft.com/office/drawing/2014/main" id="{E45F0092-D2BC-4B4D-B5F8-914EAAD30E46}"/>
              </a:ext>
            </a:extLst>
          </p:cNvPr>
          <p:cNvSpPr/>
          <p:nvPr/>
        </p:nvSpPr>
        <p:spPr>
          <a:xfrm>
            <a:off x="1169040" y="428591"/>
            <a:ext cx="4675696" cy="536227"/>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文字版面配置區 2"/>
          <p:cNvSpPr>
            <a:spLocks noGrp="1"/>
          </p:cNvSpPr>
          <p:nvPr>
            <p:ph type="body" idx="1"/>
          </p:nvPr>
        </p:nvSpPr>
        <p:spPr>
          <a:xfrm>
            <a:off x="1096205" y="1130647"/>
            <a:ext cx="10553928" cy="5620109"/>
          </a:xfrm>
        </p:spPr>
        <p:txBody>
          <a:bodyPr>
            <a:noAutofit/>
          </a:bodyPr>
          <a:lstStyle/>
          <a:p>
            <a:pPr hangingPunct="0">
              <a:lnSpc>
                <a:spcPct val="100000"/>
              </a:lnSpc>
              <a:spcBef>
                <a:spcPts val="1200"/>
              </a:spcBef>
              <a:spcAft>
                <a:spcPts val="600"/>
              </a:spcAft>
            </a:pPr>
            <a:r>
              <a:rPr lang="zh-TW" altLang="zh-TW" sz="1800" b="1" dirty="0"/>
              <a:t>或可參考德國各邦</a:t>
            </a:r>
            <a:r>
              <a:rPr lang="zh-TW" altLang="zh-TW" sz="1800" b="1" dirty="0">
                <a:solidFill>
                  <a:srgbClr val="C00000"/>
                </a:solidFill>
              </a:rPr>
              <a:t>設置</a:t>
            </a:r>
            <a:r>
              <a:rPr lang="en-US" altLang="zh-TW" sz="1800" b="1" dirty="0">
                <a:solidFill>
                  <a:srgbClr val="C00000"/>
                </a:solidFill>
              </a:rPr>
              <a:t>PPP</a:t>
            </a:r>
            <a:r>
              <a:rPr lang="zh-TW" altLang="zh-TW" sz="1800" b="1" dirty="0">
                <a:solidFill>
                  <a:srgbClr val="C00000"/>
                </a:solidFill>
              </a:rPr>
              <a:t>中心</a:t>
            </a:r>
            <a:r>
              <a:rPr lang="zh-TW" altLang="zh-TW" sz="1800" b="1" dirty="0"/>
              <a:t>，專責處理</a:t>
            </a:r>
            <a:r>
              <a:rPr lang="en-US" altLang="zh-TW" sz="1800" b="1" dirty="0"/>
              <a:t>PPP</a:t>
            </a:r>
            <a:r>
              <a:rPr lang="zh-TW" altLang="zh-TW" sz="1800" b="1" dirty="0"/>
              <a:t>業務</a:t>
            </a:r>
            <a:r>
              <a:rPr lang="zh-TW" altLang="en-US" sz="1800" b="1" dirty="0"/>
              <a:t>；</a:t>
            </a:r>
            <a:r>
              <a:rPr lang="zh-TW" altLang="zh-TW" sz="1800" b="1" dirty="0"/>
              <a:t>以及參考德國</a:t>
            </a:r>
            <a:r>
              <a:rPr lang="zh-TW" altLang="zh-TW" sz="1800" b="1" dirty="0">
                <a:solidFill>
                  <a:srgbClr val="C00000"/>
                </a:solidFill>
              </a:rPr>
              <a:t>成立公營企業</a:t>
            </a:r>
            <a:r>
              <a:rPr lang="zh-TW" altLang="zh-TW" sz="1800" b="1" dirty="0"/>
              <a:t>，作為公部門之諮詢顧問或作為執行建設計畫之專責單位</a:t>
            </a:r>
            <a:r>
              <a:rPr lang="zh-TW" altLang="en-US" sz="1800" b="1" dirty="0"/>
              <a:t>。</a:t>
            </a:r>
            <a:br>
              <a:rPr lang="en-US" altLang="zh-TW" sz="1800" b="1" i="1" dirty="0"/>
            </a:br>
            <a:r>
              <a:rPr lang="en-US" altLang="zh-TW" sz="1800" b="1" i="0" dirty="0">
                <a:sym typeface="Wingdings" panose="05000000000000000000" pitchFamily="2" charset="2"/>
              </a:rPr>
              <a:t></a:t>
            </a:r>
            <a:r>
              <a:rPr lang="zh-TW" altLang="zh-TW" sz="1800" b="1" i="0" dirty="0"/>
              <a:t>編制較大、員額較多，可廣納不同域之專業人員，加上</a:t>
            </a:r>
            <a:r>
              <a:rPr lang="zh-TW" altLang="zh-TW" sz="1800" b="1" i="0" dirty="0">
                <a:solidFill>
                  <a:srgbClr val="C00000"/>
                </a:solidFill>
              </a:rPr>
              <a:t>公營的結構優勢</a:t>
            </a:r>
            <a:r>
              <a:rPr lang="zh-TW" altLang="zh-TW" sz="1800" b="1" i="0" dirty="0"/>
              <a:t>，發揮綜效。</a:t>
            </a:r>
            <a:endParaRPr lang="en-US" altLang="zh-TW" sz="1800" b="1" i="0" dirty="0"/>
          </a:p>
          <a:p>
            <a:pPr hangingPunct="0">
              <a:lnSpc>
                <a:spcPct val="100000"/>
              </a:lnSpc>
              <a:spcBef>
                <a:spcPts val="1200"/>
              </a:spcBef>
              <a:spcAft>
                <a:spcPts val="600"/>
              </a:spcAft>
            </a:pPr>
            <a:r>
              <a:rPr lang="zh-TW" altLang="zh-TW" sz="1800" b="1" dirty="0"/>
              <a:t>如投標廠商眾多，可參考</a:t>
            </a:r>
            <a:r>
              <a:rPr lang="zh-TW" altLang="en-US" sz="1800" b="1" dirty="0"/>
              <a:t>聯邦（</a:t>
            </a:r>
            <a:r>
              <a:rPr lang="zh-TW" altLang="en-US" sz="1800" b="1" dirty="0">
                <a:solidFill>
                  <a:srgbClr val="C00000"/>
                </a:solidFill>
              </a:rPr>
              <a:t>兩階段報價</a:t>
            </a:r>
            <a:r>
              <a:rPr lang="zh-TW" altLang="en-US" sz="1800" b="1" dirty="0"/>
              <a:t>）與</a:t>
            </a:r>
            <a:r>
              <a:rPr lang="zh-TW" altLang="zh-TW" sz="1800" b="1" dirty="0"/>
              <a:t>黑森邦</a:t>
            </a:r>
            <a:r>
              <a:rPr lang="zh-TW" altLang="en-US" sz="1800" b="1" dirty="0"/>
              <a:t>（</a:t>
            </a:r>
            <a:r>
              <a:rPr lang="zh-TW" altLang="zh-TW" sz="1800" b="1" dirty="0"/>
              <a:t>於資格審查後辦理</a:t>
            </a:r>
            <a:r>
              <a:rPr lang="zh-TW" altLang="zh-TW" sz="1800" b="1" dirty="0">
                <a:solidFill>
                  <a:srgbClr val="C00000"/>
                </a:solidFill>
              </a:rPr>
              <a:t>兩階段篩選程序</a:t>
            </a:r>
            <a:r>
              <a:rPr lang="zh-TW" altLang="zh-TW" sz="1800" b="1" dirty="0"/>
              <a:t>，</a:t>
            </a:r>
            <a:r>
              <a:rPr lang="zh-TW" altLang="en-US" sz="1800" b="1" dirty="0"/>
              <a:t>先</a:t>
            </a:r>
            <a:r>
              <a:rPr lang="zh-TW" altLang="zh-TW" sz="1800" b="1" dirty="0"/>
              <a:t>選出</a:t>
            </a:r>
            <a:r>
              <a:rPr lang="en-US" altLang="zh-TW" sz="1800" b="1" dirty="0"/>
              <a:t>5~10</a:t>
            </a:r>
            <a:r>
              <a:rPr lang="zh-TW" altLang="zh-TW" sz="1800" b="1" dirty="0"/>
              <a:t>位投標人進入第二階段評比，接著再選出</a:t>
            </a:r>
            <a:r>
              <a:rPr lang="en-US" altLang="zh-TW" sz="1800" b="1" dirty="0"/>
              <a:t>2</a:t>
            </a:r>
            <a:r>
              <a:rPr lang="zh-TW" altLang="zh-TW" sz="1800" b="1" dirty="0"/>
              <a:t>至</a:t>
            </a:r>
            <a:r>
              <a:rPr lang="en-US" altLang="zh-TW" sz="1800" b="1" dirty="0"/>
              <a:t>3</a:t>
            </a:r>
            <a:r>
              <a:rPr lang="zh-TW" altLang="zh-TW" sz="1800" b="1" dirty="0"/>
              <a:t>位不等之投標人進一步</a:t>
            </a:r>
            <a:r>
              <a:rPr lang="zh-TW" altLang="en-US" sz="1800" b="1" dirty="0"/>
              <a:t>詳</a:t>
            </a:r>
            <a:r>
              <a:rPr lang="zh-TW" altLang="zh-TW" sz="1800" b="1" dirty="0"/>
              <a:t>細評估</a:t>
            </a:r>
            <a:r>
              <a:rPr lang="zh-TW" altLang="en-US" sz="1800" b="1" dirty="0"/>
              <a:t>渠等</a:t>
            </a:r>
            <a:r>
              <a:rPr lang="zh-TW" altLang="zh-TW" sz="1800" b="1" dirty="0"/>
              <a:t>具體興建營運計畫</a:t>
            </a:r>
            <a:r>
              <a:rPr lang="zh-TW" altLang="en-US" sz="1800" b="1" dirty="0"/>
              <a:t>）</a:t>
            </a:r>
            <a:r>
              <a:rPr lang="zh-TW" altLang="zh-TW" sz="1800" b="1" dirty="0"/>
              <a:t>之做法，俾使各投標人之計畫在甄審程序中獲得充分的討論及反覆審視。</a:t>
            </a:r>
            <a:r>
              <a:rPr lang="en-US" altLang="zh-TW" sz="1800" b="1" dirty="0">
                <a:sym typeface="Wingdings" panose="05000000000000000000" pitchFamily="2" charset="2"/>
              </a:rPr>
              <a:t> </a:t>
            </a:r>
            <a:br>
              <a:rPr lang="en-US" altLang="zh-TW" sz="1800" b="1" dirty="0">
                <a:sym typeface="Wingdings" panose="05000000000000000000" pitchFamily="2" charset="2"/>
              </a:rPr>
            </a:br>
            <a:r>
              <a:rPr lang="en-US" altLang="zh-TW" sz="1800" b="1" dirty="0">
                <a:solidFill>
                  <a:srgbClr val="C00000"/>
                </a:solidFill>
                <a:sym typeface="Wingdings" panose="05000000000000000000" pitchFamily="2" charset="2"/>
              </a:rPr>
              <a:t></a:t>
            </a:r>
            <a:r>
              <a:rPr lang="zh-TW" altLang="en-US" sz="1800" b="1" dirty="0">
                <a:solidFill>
                  <a:srgbClr val="C00000"/>
                </a:solidFill>
                <a:sym typeface="Wingdings" panose="05000000000000000000" pitchFamily="2" charset="2"/>
              </a:rPr>
              <a:t>避免單一次評審程序就倉促做出選商決定（選錯長期夥伴！）</a:t>
            </a:r>
            <a:endParaRPr lang="en-US" altLang="zh-TW" sz="1800" b="1" dirty="0">
              <a:solidFill>
                <a:srgbClr val="C00000"/>
              </a:solidFill>
            </a:endParaRPr>
          </a:p>
          <a:p>
            <a:pPr hangingPunct="0">
              <a:lnSpc>
                <a:spcPct val="100000"/>
              </a:lnSpc>
              <a:spcBef>
                <a:spcPts val="1200"/>
              </a:spcBef>
              <a:spcAft>
                <a:spcPts val="600"/>
              </a:spcAft>
            </a:pPr>
            <a:r>
              <a:rPr lang="zh-TW" altLang="zh-TW" sz="1800" b="1" dirty="0"/>
              <a:t>黑森邦</a:t>
            </a:r>
            <a:r>
              <a:rPr lang="zh-TW" altLang="en-US" sz="1800" b="1" dirty="0"/>
              <a:t>之</a:t>
            </a:r>
            <a:r>
              <a:rPr lang="en-US" altLang="zh-TW" sz="1800" b="1" dirty="0"/>
              <a:t>PPP</a:t>
            </a:r>
            <a:r>
              <a:rPr lang="zh-TW" altLang="zh-TW" sz="1800" b="1" dirty="0"/>
              <a:t>作業程序中，前後會經過兩段嚴謹的經濟性評估及經濟性證明，</a:t>
            </a:r>
            <a:r>
              <a:rPr lang="zh-TW" altLang="en-US" sz="1800" b="1" dirty="0"/>
              <a:t>而</a:t>
            </a:r>
            <a:r>
              <a:rPr lang="zh-TW" altLang="zh-TW" sz="1800" b="1" dirty="0"/>
              <a:t>經濟性證明的對象不僅限於投標人的各該計畫，</a:t>
            </a:r>
            <a:r>
              <a:rPr lang="zh-TW" altLang="en-US" sz="1800" b="1" dirty="0"/>
              <a:t>尚</a:t>
            </a:r>
            <a:r>
              <a:rPr lang="zh-TW" altLang="zh-TW" sz="1800" b="1" dirty="0"/>
              <a:t>會再次評估</a:t>
            </a:r>
            <a:r>
              <a:rPr lang="en-US" altLang="zh-TW" sz="1800" b="1" dirty="0"/>
              <a:t>PPP</a:t>
            </a:r>
            <a:r>
              <a:rPr lang="zh-TW" altLang="zh-TW" sz="1800" b="1" dirty="0"/>
              <a:t>模式與傳統採購</a:t>
            </a:r>
            <a:r>
              <a:rPr lang="zh-TW" altLang="en-US" sz="1800" b="1" dirty="0"/>
              <a:t>（自行辦理）</a:t>
            </a:r>
            <a:r>
              <a:rPr lang="zh-TW" altLang="zh-TW" sz="1800" b="1" dirty="0"/>
              <a:t>模式相較下何者經濟效益較高、更為有利，因此</a:t>
            </a:r>
            <a:r>
              <a:rPr lang="zh-TW" altLang="zh-TW" sz="1800" b="1" dirty="0">
                <a:solidFill>
                  <a:srgbClr val="C00000"/>
                </a:solidFill>
              </a:rPr>
              <a:t>只要在簽約前，公部門都還是可以踩剎車、決定不採取</a:t>
            </a:r>
            <a:r>
              <a:rPr lang="en-US" altLang="zh-TW" sz="1800" b="1" dirty="0">
                <a:solidFill>
                  <a:srgbClr val="C00000"/>
                </a:solidFill>
              </a:rPr>
              <a:t>PPP</a:t>
            </a:r>
            <a:r>
              <a:rPr lang="zh-TW" altLang="zh-TW" sz="1800" b="1" dirty="0">
                <a:solidFill>
                  <a:srgbClr val="C00000"/>
                </a:solidFill>
              </a:rPr>
              <a:t>模式</a:t>
            </a:r>
            <a:r>
              <a:rPr lang="zh-TW" altLang="zh-TW" sz="1800" b="1" dirty="0"/>
              <a:t>，只是必須部分補償投標廠商在投標期間成本的損失。</a:t>
            </a:r>
            <a:br>
              <a:rPr lang="en-US" altLang="zh-TW" sz="1800" b="1" dirty="0"/>
            </a:br>
            <a:r>
              <a:rPr lang="en-US" altLang="zh-TW" sz="1800" b="1" dirty="0">
                <a:sym typeface="Wingdings" panose="05000000000000000000" pitchFamily="2" charset="2"/>
              </a:rPr>
              <a:t></a:t>
            </a:r>
            <a:r>
              <a:rPr lang="zh-TW" altLang="zh-TW" sz="1800" b="1" dirty="0"/>
              <a:t>若在招標後，主辦機關經審慎評估投標廠商所提具之計畫在財務及經濟效益層面未盡理想時，上開</a:t>
            </a:r>
            <a:r>
              <a:rPr lang="zh-TW" altLang="en-US" sz="1800" b="1" dirty="0"/>
              <a:t>作法或許</a:t>
            </a:r>
            <a:r>
              <a:rPr lang="zh-TW" altLang="zh-TW" sz="1800" b="1" dirty="0"/>
              <a:t>可資借鑑</a:t>
            </a:r>
            <a:r>
              <a:rPr lang="zh-TW" altLang="en-US" sz="1800" b="1" dirty="0"/>
              <a:t>（寧缺勿濫！）</a:t>
            </a:r>
            <a:endParaRPr lang="en-US" altLang="zh-TW" sz="1800" b="1" dirty="0"/>
          </a:p>
          <a:p>
            <a:pPr hangingPunct="0">
              <a:lnSpc>
                <a:spcPct val="100000"/>
              </a:lnSpc>
              <a:spcBef>
                <a:spcPts val="1200"/>
              </a:spcBef>
              <a:spcAft>
                <a:spcPts val="600"/>
              </a:spcAft>
            </a:pPr>
            <a:r>
              <a:rPr lang="zh-TW" altLang="zh-TW" sz="1800" b="1" dirty="0"/>
              <a:t>所有招商文件之草擬及談判協商</a:t>
            </a:r>
            <a:r>
              <a:rPr lang="zh-TW" altLang="en-US" sz="1800" b="1" dirty="0"/>
              <a:t>（包含議約）</a:t>
            </a:r>
            <a:r>
              <a:rPr lang="zh-TW" altLang="zh-TW" sz="1800" b="1" dirty="0"/>
              <a:t>均可參考外部的專家委員會建議</a:t>
            </a:r>
            <a:br>
              <a:rPr lang="en-US" altLang="zh-TW" sz="1800" b="1" dirty="0"/>
            </a:br>
            <a:r>
              <a:rPr lang="en-US" altLang="zh-TW" sz="1800" b="1" dirty="0">
                <a:sym typeface="Wingdings" panose="05000000000000000000" pitchFamily="2" charset="2"/>
              </a:rPr>
              <a:t></a:t>
            </a:r>
            <a:r>
              <a:rPr lang="zh-TW" altLang="zh-TW" sz="1800" b="1" dirty="0"/>
              <a:t>補充機關內部多元性及專業性不足之問題</a:t>
            </a:r>
            <a:endParaRPr lang="en-US" altLang="zh-TW" sz="1800" b="1" dirty="0"/>
          </a:p>
          <a:p>
            <a:pPr hangingPunct="0">
              <a:lnSpc>
                <a:spcPct val="100000"/>
              </a:lnSpc>
              <a:spcBef>
                <a:spcPts val="1200"/>
              </a:spcBef>
              <a:spcAft>
                <a:spcPts val="600"/>
              </a:spcAft>
            </a:pPr>
            <a:r>
              <a:rPr lang="zh-TW" altLang="en-US" sz="1800" b="1" dirty="0"/>
              <a:t>似可參考聯邦政府機關，在</a:t>
            </a:r>
            <a:r>
              <a:rPr lang="zh-TW" altLang="zh-TW" sz="1800" b="1" dirty="0"/>
              <a:t>施工階段中隨時參與工程決策</a:t>
            </a:r>
            <a:r>
              <a:rPr lang="zh-TW" altLang="en-US" sz="1800" b="1" dirty="0"/>
              <a:t>。（前提：行政量能充足）</a:t>
            </a:r>
          </a:p>
        </p:txBody>
      </p:sp>
      <p:sp>
        <p:nvSpPr>
          <p:cNvPr id="8" name="標題 1">
            <a:extLst>
              <a:ext uri="{FF2B5EF4-FFF2-40B4-BE49-F238E27FC236}">
                <a16:creationId xmlns:a16="http://schemas.microsoft.com/office/drawing/2014/main" id="{D3A02524-C4C1-45A9-8F93-207941B50CF0}"/>
              </a:ext>
            </a:extLst>
          </p:cNvPr>
          <p:cNvSpPr txBox="1">
            <a:spLocks/>
          </p:cNvSpPr>
          <p:nvPr/>
        </p:nvSpPr>
        <p:spPr>
          <a:xfrm>
            <a:off x="1379576" y="290752"/>
            <a:ext cx="10371851" cy="72008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TW" altLang="en-US" b="1" kern="2600" dirty="0"/>
              <a:t>心得及建議</a:t>
            </a:r>
            <a:endParaRPr lang="en-US" altLang="zh-TW" b="1" kern="2600" dirty="0"/>
          </a:p>
        </p:txBody>
      </p:sp>
    </p:spTree>
    <p:extLst>
      <p:ext uri="{BB962C8B-B14F-4D97-AF65-F5344CB8AC3E}">
        <p14:creationId xmlns:p14="http://schemas.microsoft.com/office/powerpoint/2010/main" val="3025530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1"/>
          <p:cNvSpPr txBox="1">
            <a:spLocks/>
          </p:cNvSpPr>
          <p:nvPr/>
        </p:nvSpPr>
        <p:spPr>
          <a:xfrm>
            <a:off x="3203186" y="3044002"/>
            <a:ext cx="5785627" cy="769996"/>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4400" b="1"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TW" altLang="en-US" sz="4400" b="1" i="0" u="none" strike="noStrike" kern="1200" cap="none" spc="0" normalizeH="0" baseline="0" noProof="0" dirty="0">
                <a:ln>
                  <a:noFill/>
                </a:ln>
                <a:solidFill>
                  <a:srgbClr val="000000">
                    <a:lumMod val="85000"/>
                    <a:lumOff val="15000"/>
                  </a:srgbClr>
                </a:solidFill>
                <a:effectLst/>
                <a:uLnTx/>
                <a:uFillTx/>
                <a:latin typeface="微软雅黑"/>
                <a:ea typeface="微软雅黑"/>
                <a:cs typeface="+mn-cs"/>
              </a:rPr>
              <a:t>簡報結束</a:t>
            </a:r>
            <a:r>
              <a:rPr lang="zh-TW" altLang="en-US" dirty="0">
                <a:solidFill>
                  <a:srgbClr val="000000">
                    <a:lumMod val="85000"/>
                    <a:lumOff val="15000"/>
                  </a:srgbClr>
                </a:solidFill>
                <a:latin typeface="微软雅黑"/>
                <a:ea typeface="微软雅黑"/>
              </a:rPr>
              <a:t> 謝謝聆聽</a:t>
            </a:r>
            <a:endParaRPr kumimoji="0" lang="en-US" altLang="zh-CN" sz="4400" b="1" i="0" u="none" strike="noStrike" kern="1200" cap="none" spc="0" normalizeH="0" baseline="0" noProof="0" dirty="0">
              <a:ln>
                <a:noFill/>
              </a:ln>
              <a:solidFill>
                <a:srgbClr val="000000">
                  <a:lumMod val="85000"/>
                  <a:lumOff val="15000"/>
                </a:srgbClr>
              </a:solidFill>
              <a:effectLst/>
              <a:uLnTx/>
              <a:uFillTx/>
              <a:latin typeface="微软雅黑"/>
              <a:ea typeface="微软雅黑"/>
              <a:cs typeface="+mn-cs"/>
            </a:endParaRPr>
          </a:p>
        </p:txBody>
      </p:sp>
      <p:cxnSp>
        <p:nvCxnSpPr>
          <p:cNvPr id="5" name="直接连接符 5"/>
          <p:cNvCxnSpPr/>
          <p:nvPr/>
        </p:nvCxnSpPr>
        <p:spPr>
          <a:xfrm>
            <a:off x="3782973" y="3874958"/>
            <a:ext cx="4626052" cy="0"/>
          </a:xfrm>
          <a:prstGeom prst="line">
            <a:avLst/>
          </a:prstGeom>
          <a:noFill/>
          <a:ln w="6350" cap="flat" cmpd="sng" algn="ctr">
            <a:solidFill>
              <a:schemeClr val="accent1"/>
            </a:solidFill>
            <a:prstDash val="solid"/>
            <a:miter lim="800000"/>
          </a:ln>
          <a:effectLst/>
        </p:spPr>
      </p:cxnSp>
      <p:cxnSp>
        <p:nvCxnSpPr>
          <p:cNvPr id="7" name="直接连接符 5">
            <a:extLst>
              <a:ext uri="{FF2B5EF4-FFF2-40B4-BE49-F238E27FC236}">
                <a16:creationId xmlns:a16="http://schemas.microsoft.com/office/drawing/2014/main" id="{33C17906-495E-48A5-BBB9-B5735DD532DC}"/>
              </a:ext>
            </a:extLst>
          </p:cNvPr>
          <p:cNvCxnSpPr/>
          <p:nvPr/>
        </p:nvCxnSpPr>
        <p:spPr>
          <a:xfrm>
            <a:off x="3782973" y="2839439"/>
            <a:ext cx="4626052" cy="0"/>
          </a:xfrm>
          <a:prstGeom prst="line">
            <a:avLst/>
          </a:prstGeom>
          <a:noFill/>
          <a:ln w="6350" cap="flat" cmpd="sng" algn="ctr">
            <a:solidFill>
              <a:schemeClr val="accent1"/>
            </a:solidFill>
            <a:prstDash val="solid"/>
            <a:miter lim="800000"/>
          </a:ln>
          <a:effectLst/>
        </p:spPr>
      </p:cxnSp>
    </p:spTree>
    <p:extLst>
      <p:ext uri="{BB962C8B-B14F-4D97-AF65-F5344CB8AC3E}">
        <p14:creationId xmlns:p14="http://schemas.microsoft.com/office/powerpoint/2010/main" val="41231016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直角三角形 37">
            <a:extLst>
              <a:ext uri="{FF2B5EF4-FFF2-40B4-BE49-F238E27FC236}">
                <a16:creationId xmlns:a16="http://schemas.microsoft.com/office/drawing/2014/main" id="{554939E4-7C1F-486B-A75B-01D2685CD809}"/>
              </a:ext>
            </a:extLst>
          </p:cNvPr>
          <p:cNvSpPr/>
          <p:nvPr/>
        </p:nvSpPr>
        <p:spPr>
          <a:xfrm>
            <a:off x="1089453" y="404471"/>
            <a:ext cx="4675696" cy="536227"/>
          </a:xfrm>
          <a:prstGeom prst="rtTriangl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grpSp>
        <p:nvGrpSpPr>
          <p:cNvPr id="20" name="群組 19"/>
          <p:cNvGrpSpPr/>
          <p:nvPr/>
        </p:nvGrpSpPr>
        <p:grpSpPr>
          <a:xfrm>
            <a:off x="2083591" y="1771696"/>
            <a:ext cx="9467201" cy="999472"/>
            <a:chOff x="2083591" y="1883772"/>
            <a:chExt cx="9060659" cy="999472"/>
          </a:xfrm>
        </p:grpSpPr>
        <p:sp>
          <p:nvSpPr>
            <p:cNvPr id="48" name="文本框 5"/>
            <p:cNvSpPr txBox="1"/>
            <p:nvPr/>
          </p:nvSpPr>
          <p:spPr>
            <a:xfrm>
              <a:off x="2083591" y="1883772"/>
              <a:ext cx="5400675" cy="584775"/>
            </a:xfrm>
            <a:prstGeom prst="rect">
              <a:avLst/>
            </a:prstGeom>
            <a:noFill/>
          </p:spPr>
          <p:txBody>
            <a:bodyPr wrap="square" rtlCol="0">
              <a:spAutoFit/>
            </a:bodyPr>
            <a:lstStyle/>
            <a:p>
              <a:pPr defTabSz="914400"/>
              <a:r>
                <a:rPr lang="zh-TW" altLang="en-US" sz="3200" b="1" kern="2600" dirty="0"/>
                <a:t>緣起及拜會機關簡介</a:t>
              </a:r>
              <a:endParaRPr lang="zh-CN" altLang="en-US" sz="3200" b="1" dirty="0">
                <a:solidFill>
                  <a:srgbClr val="262626"/>
                </a:solidFill>
                <a:latin typeface="微軟正黑體" panose="020B0604030504040204" pitchFamily="34" charset="-120"/>
                <a:ea typeface="微軟正黑體" panose="020B0604030504040204" pitchFamily="34" charset="-120"/>
              </a:endParaRPr>
            </a:p>
          </p:txBody>
        </p:sp>
        <p:cxnSp>
          <p:nvCxnSpPr>
            <p:cNvPr id="50" name="直接连接符 12"/>
            <p:cNvCxnSpPr/>
            <p:nvPr/>
          </p:nvCxnSpPr>
          <p:spPr>
            <a:xfrm>
              <a:off x="2109785" y="2435540"/>
              <a:ext cx="9034465" cy="0"/>
            </a:xfrm>
            <a:prstGeom prst="line">
              <a:avLst/>
            </a:prstGeom>
            <a:noFill/>
            <a:ln w="6350" cap="flat" cmpd="sng" algn="ctr">
              <a:solidFill>
                <a:sysClr val="window" lastClr="FFFFFF">
                  <a:lumMod val="50000"/>
                </a:sysClr>
              </a:solidFill>
              <a:prstDash val="solid"/>
              <a:miter lim="800000"/>
            </a:ln>
            <a:effectLst/>
          </p:spPr>
        </p:cxnSp>
        <p:sp>
          <p:nvSpPr>
            <p:cNvPr id="51" name="文本框 13"/>
            <p:cNvSpPr txBox="1"/>
            <p:nvPr/>
          </p:nvSpPr>
          <p:spPr>
            <a:xfrm>
              <a:off x="2083592" y="2483134"/>
              <a:ext cx="4869658" cy="400110"/>
            </a:xfrm>
            <a:prstGeom prst="rect">
              <a:avLst/>
            </a:prstGeom>
            <a:noFill/>
          </p:spPr>
          <p:txBody>
            <a:bodyPr wrap="square" rtlCol="0">
              <a:spAutoFit/>
            </a:bodyPr>
            <a:lstStyle/>
            <a:p>
              <a:pPr defTabSz="914400"/>
              <a:endParaRPr lang="zh-CN" altLang="en-US" sz="2000" dirty="0">
                <a:solidFill>
                  <a:srgbClr val="262626"/>
                </a:solidFill>
                <a:latin typeface="+mn-ea"/>
              </a:endParaRPr>
            </a:p>
          </p:txBody>
        </p:sp>
      </p:grpSp>
      <p:grpSp>
        <p:nvGrpSpPr>
          <p:cNvPr id="22" name="群組 21"/>
          <p:cNvGrpSpPr/>
          <p:nvPr/>
        </p:nvGrpSpPr>
        <p:grpSpPr>
          <a:xfrm>
            <a:off x="1989341" y="2789403"/>
            <a:ext cx="9576312" cy="1077218"/>
            <a:chOff x="2083591" y="3040729"/>
            <a:chExt cx="9060659" cy="1077218"/>
          </a:xfrm>
        </p:grpSpPr>
        <p:cxnSp>
          <p:nvCxnSpPr>
            <p:cNvPr id="52" name="直接连接符 16"/>
            <p:cNvCxnSpPr/>
            <p:nvPr/>
          </p:nvCxnSpPr>
          <p:spPr>
            <a:xfrm>
              <a:off x="2109785" y="3559490"/>
              <a:ext cx="9034465" cy="0"/>
            </a:xfrm>
            <a:prstGeom prst="line">
              <a:avLst/>
            </a:prstGeom>
            <a:noFill/>
            <a:ln w="6350" cap="flat" cmpd="sng" algn="ctr">
              <a:solidFill>
                <a:sysClr val="window" lastClr="FFFFFF">
                  <a:lumMod val="50000"/>
                </a:sysClr>
              </a:solidFill>
              <a:prstDash val="solid"/>
              <a:miter lim="800000"/>
            </a:ln>
            <a:effectLst/>
          </p:spPr>
        </p:cxnSp>
        <p:sp>
          <p:nvSpPr>
            <p:cNvPr id="58" name="文本框 30"/>
            <p:cNvSpPr txBox="1"/>
            <p:nvPr/>
          </p:nvSpPr>
          <p:spPr>
            <a:xfrm>
              <a:off x="2083591" y="3040729"/>
              <a:ext cx="8849015" cy="1077218"/>
            </a:xfrm>
            <a:prstGeom prst="rect">
              <a:avLst/>
            </a:prstGeom>
            <a:noFill/>
          </p:spPr>
          <p:txBody>
            <a:bodyPr wrap="square" rtlCol="0">
              <a:spAutoFit/>
            </a:bodyPr>
            <a:lstStyle/>
            <a:p>
              <a:pPr defTabSz="914400"/>
              <a:r>
                <a:rPr lang="zh-TW" altLang="zh-TW" sz="3200" b="1" kern="2600" dirty="0"/>
                <a:t>德國夥伴關係</a:t>
              </a:r>
              <a:r>
                <a:rPr lang="en-US" altLang="zh-TW" sz="3200" b="1" kern="2600" dirty="0"/>
                <a:t>–</a:t>
              </a:r>
              <a:r>
                <a:rPr lang="zh-TW" altLang="zh-TW" sz="3200" b="1" kern="2600" dirty="0"/>
                <a:t>公部門顧問有限公司</a:t>
              </a:r>
              <a:endParaRPr lang="zh-CN" altLang="en-US" sz="3200" b="1" kern="2600" dirty="0">
                <a:sym typeface="Arial" panose="020B0604020202020204" pitchFamily="34" charset="0"/>
              </a:endParaRPr>
            </a:p>
            <a:p>
              <a:pPr defTabSz="914400"/>
              <a:endParaRPr lang="zh-CN" altLang="en-US" sz="3200" b="1" dirty="0">
                <a:solidFill>
                  <a:srgbClr val="262626"/>
                </a:solidFill>
                <a:latin typeface="微軟正黑體" panose="020B0604030504040204" pitchFamily="34" charset="-120"/>
                <a:ea typeface="微軟正黑體" panose="020B0604030504040204" pitchFamily="34" charset="-120"/>
              </a:endParaRPr>
            </a:p>
          </p:txBody>
        </p:sp>
        <p:sp>
          <p:nvSpPr>
            <p:cNvPr id="59" name="文本框 31"/>
            <p:cNvSpPr txBox="1"/>
            <p:nvPr/>
          </p:nvSpPr>
          <p:spPr>
            <a:xfrm>
              <a:off x="2083592" y="3604845"/>
              <a:ext cx="6852590" cy="400110"/>
            </a:xfrm>
            <a:prstGeom prst="rect">
              <a:avLst/>
            </a:prstGeom>
            <a:noFill/>
          </p:spPr>
          <p:txBody>
            <a:bodyPr wrap="square" rtlCol="0">
              <a:spAutoFit/>
            </a:bodyPr>
            <a:lstStyle/>
            <a:p>
              <a:pPr defTabSz="914400"/>
              <a:endParaRPr lang="zh-CN" altLang="en-US" sz="2000" dirty="0">
                <a:solidFill>
                  <a:srgbClr val="262626"/>
                </a:solidFill>
                <a:latin typeface="+mn-ea"/>
              </a:endParaRPr>
            </a:p>
          </p:txBody>
        </p:sp>
      </p:grpSp>
      <p:grpSp>
        <p:nvGrpSpPr>
          <p:cNvPr id="78" name="群組 77"/>
          <p:cNvGrpSpPr/>
          <p:nvPr/>
        </p:nvGrpSpPr>
        <p:grpSpPr>
          <a:xfrm>
            <a:off x="2083591" y="3804330"/>
            <a:ext cx="9437887" cy="1077218"/>
            <a:chOff x="2083592" y="4109137"/>
            <a:chExt cx="9060658" cy="1077218"/>
          </a:xfrm>
        </p:grpSpPr>
        <p:cxnSp>
          <p:nvCxnSpPr>
            <p:cNvPr id="53" name="直接连接符 17"/>
            <p:cNvCxnSpPr/>
            <p:nvPr/>
          </p:nvCxnSpPr>
          <p:spPr>
            <a:xfrm>
              <a:off x="2109785" y="4626290"/>
              <a:ext cx="9034465" cy="0"/>
            </a:xfrm>
            <a:prstGeom prst="line">
              <a:avLst/>
            </a:prstGeom>
            <a:noFill/>
            <a:ln w="6350" cap="flat" cmpd="sng" algn="ctr">
              <a:solidFill>
                <a:sysClr val="window" lastClr="FFFFFF">
                  <a:lumMod val="50000"/>
                </a:sysClr>
              </a:solidFill>
              <a:prstDash val="solid"/>
              <a:miter lim="800000"/>
            </a:ln>
            <a:effectLst/>
          </p:spPr>
        </p:cxnSp>
        <p:sp>
          <p:nvSpPr>
            <p:cNvPr id="60" name="文本框 32"/>
            <p:cNvSpPr txBox="1"/>
            <p:nvPr/>
          </p:nvSpPr>
          <p:spPr>
            <a:xfrm>
              <a:off x="2083592" y="4109137"/>
              <a:ext cx="7088688" cy="1077218"/>
            </a:xfrm>
            <a:prstGeom prst="rect">
              <a:avLst/>
            </a:prstGeom>
            <a:noFill/>
          </p:spPr>
          <p:txBody>
            <a:bodyPr wrap="square" rtlCol="0">
              <a:spAutoFit/>
            </a:bodyPr>
            <a:lstStyle/>
            <a:p>
              <a:pPr defTabSz="914400"/>
              <a:r>
                <a:rPr lang="zh-TW" altLang="zh-TW" sz="3200" b="1" kern="2600" dirty="0">
                  <a:solidFill>
                    <a:srgbClr val="262626"/>
                  </a:solidFill>
                  <a:latin typeface="微軟正黑體" panose="020B0604030504040204" pitchFamily="34" charset="-120"/>
                </a:rPr>
                <a:t>黑森邦財政廳公私協力權限中心</a:t>
              </a:r>
              <a:endParaRPr lang="zh-CN" altLang="en-US" sz="3200" b="1" kern="2600" dirty="0">
                <a:solidFill>
                  <a:srgbClr val="262626"/>
                </a:solidFill>
                <a:latin typeface="微軟正黑體" panose="020B0604030504040204" pitchFamily="34" charset="-120"/>
                <a:sym typeface="Arial" panose="020B0604020202020204" pitchFamily="34" charset="0"/>
              </a:endParaRPr>
            </a:p>
            <a:p>
              <a:pPr defTabSz="914400"/>
              <a:endParaRPr lang="zh-TW" altLang="en-US" sz="3200" b="1" kern="2600" dirty="0">
                <a:solidFill>
                  <a:srgbClr val="262626"/>
                </a:solidFill>
                <a:latin typeface="微軟正黑體" panose="020B0604030504040204" pitchFamily="34" charset="-120"/>
              </a:endParaRPr>
            </a:p>
          </p:txBody>
        </p:sp>
        <p:sp>
          <p:nvSpPr>
            <p:cNvPr id="61" name="文本框 33"/>
            <p:cNvSpPr txBox="1"/>
            <p:nvPr/>
          </p:nvSpPr>
          <p:spPr>
            <a:xfrm>
              <a:off x="2083592" y="4673253"/>
              <a:ext cx="7974808" cy="400110"/>
            </a:xfrm>
            <a:prstGeom prst="rect">
              <a:avLst/>
            </a:prstGeom>
            <a:noFill/>
          </p:spPr>
          <p:txBody>
            <a:bodyPr wrap="square" rtlCol="0">
              <a:spAutoFit/>
            </a:bodyPr>
            <a:lstStyle/>
            <a:p>
              <a:pPr defTabSz="914400"/>
              <a:endParaRPr lang="zh-CN" altLang="en-US" sz="2000" dirty="0">
                <a:solidFill>
                  <a:srgbClr val="262626"/>
                </a:solidFill>
                <a:latin typeface="+mn-ea"/>
              </a:endParaRPr>
            </a:p>
          </p:txBody>
        </p:sp>
      </p:grpSp>
      <p:grpSp>
        <p:nvGrpSpPr>
          <p:cNvPr id="19" name="群組 18"/>
          <p:cNvGrpSpPr/>
          <p:nvPr/>
        </p:nvGrpSpPr>
        <p:grpSpPr>
          <a:xfrm>
            <a:off x="2083591" y="4810395"/>
            <a:ext cx="9404003" cy="926126"/>
            <a:chOff x="2083591" y="5128974"/>
            <a:chExt cx="9060659" cy="926126"/>
          </a:xfrm>
        </p:grpSpPr>
        <p:cxnSp>
          <p:nvCxnSpPr>
            <p:cNvPr id="54" name="直接连接符 18"/>
            <p:cNvCxnSpPr/>
            <p:nvPr/>
          </p:nvCxnSpPr>
          <p:spPr>
            <a:xfrm>
              <a:off x="2109785" y="5654990"/>
              <a:ext cx="9034465" cy="0"/>
            </a:xfrm>
            <a:prstGeom prst="line">
              <a:avLst/>
            </a:prstGeom>
            <a:noFill/>
            <a:ln w="6350" cap="flat" cmpd="sng" algn="ctr">
              <a:solidFill>
                <a:sysClr val="window" lastClr="FFFFFF">
                  <a:lumMod val="50000"/>
                </a:sysClr>
              </a:solidFill>
              <a:prstDash val="solid"/>
              <a:miter lim="800000"/>
            </a:ln>
            <a:effectLst/>
          </p:spPr>
        </p:cxnSp>
        <p:sp>
          <p:nvSpPr>
            <p:cNvPr id="62" name="文本框 34"/>
            <p:cNvSpPr txBox="1"/>
            <p:nvPr/>
          </p:nvSpPr>
          <p:spPr>
            <a:xfrm>
              <a:off x="2083592" y="5128974"/>
              <a:ext cx="5400675" cy="584775"/>
            </a:xfrm>
            <a:prstGeom prst="rect">
              <a:avLst/>
            </a:prstGeom>
            <a:noFill/>
          </p:spPr>
          <p:txBody>
            <a:bodyPr wrap="square" rtlCol="0">
              <a:spAutoFit/>
            </a:bodyPr>
            <a:lstStyle/>
            <a:p>
              <a:pPr defTabSz="914400"/>
              <a:r>
                <a:rPr lang="zh-TW" altLang="en-US" sz="3200" b="1" kern="2600" dirty="0">
                  <a:solidFill>
                    <a:srgbClr val="262626"/>
                  </a:solidFill>
                  <a:latin typeface="微軟正黑體" panose="020B0604030504040204" pitchFamily="34" charset="-120"/>
                </a:rPr>
                <a:t>諾爾律師事務所柏林辦公室</a:t>
              </a:r>
              <a:endParaRPr lang="zh-TW" altLang="en-US" sz="3200" b="1" dirty="0">
                <a:solidFill>
                  <a:srgbClr val="262626"/>
                </a:solidFill>
                <a:latin typeface="微軟正黑體" panose="020B0604030504040204" pitchFamily="34" charset="-120"/>
              </a:endParaRPr>
            </a:p>
          </p:txBody>
        </p:sp>
        <p:sp>
          <p:nvSpPr>
            <p:cNvPr id="63" name="文本框 35"/>
            <p:cNvSpPr txBox="1"/>
            <p:nvPr/>
          </p:nvSpPr>
          <p:spPr>
            <a:xfrm>
              <a:off x="2083591" y="5654990"/>
              <a:ext cx="6381535" cy="400110"/>
            </a:xfrm>
            <a:prstGeom prst="rect">
              <a:avLst/>
            </a:prstGeom>
            <a:noFill/>
          </p:spPr>
          <p:txBody>
            <a:bodyPr wrap="square" rtlCol="0">
              <a:spAutoFit/>
            </a:bodyPr>
            <a:lstStyle/>
            <a:p>
              <a:pPr defTabSz="914400"/>
              <a:endParaRPr lang="zh-TW" altLang="en-US" sz="2000" dirty="0">
                <a:solidFill>
                  <a:srgbClr val="262626"/>
                </a:solidFill>
                <a:latin typeface="+mn-ea"/>
              </a:endParaRPr>
            </a:p>
          </p:txBody>
        </p:sp>
      </p:grpSp>
      <p:grpSp>
        <p:nvGrpSpPr>
          <p:cNvPr id="68" name="群組 67"/>
          <p:cNvGrpSpPr/>
          <p:nvPr/>
        </p:nvGrpSpPr>
        <p:grpSpPr>
          <a:xfrm>
            <a:off x="2083591" y="5841101"/>
            <a:ext cx="9404003" cy="926126"/>
            <a:chOff x="2083592" y="5128974"/>
            <a:chExt cx="9060658" cy="926126"/>
          </a:xfrm>
        </p:grpSpPr>
        <p:cxnSp>
          <p:nvCxnSpPr>
            <p:cNvPr id="69" name="直接连接符 18"/>
            <p:cNvCxnSpPr/>
            <p:nvPr/>
          </p:nvCxnSpPr>
          <p:spPr>
            <a:xfrm>
              <a:off x="2109785" y="5654990"/>
              <a:ext cx="9034465" cy="0"/>
            </a:xfrm>
            <a:prstGeom prst="line">
              <a:avLst/>
            </a:prstGeom>
            <a:noFill/>
            <a:ln w="6350" cap="flat" cmpd="sng" algn="ctr">
              <a:solidFill>
                <a:sysClr val="window" lastClr="FFFFFF">
                  <a:lumMod val="50000"/>
                </a:sysClr>
              </a:solidFill>
              <a:prstDash val="solid"/>
              <a:miter lim="800000"/>
            </a:ln>
            <a:effectLst/>
          </p:spPr>
        </p:cxnSp>
        <p:sp>
          <p:nvSpPr>
            <p:cNvPr id="70" name="文本框 34"/>
            <p:cNvSpPr txBox="1"/>
            <p:nvPr/>
          </p:nvSpPr>
          <p:spPr>
            <a:xfrm>
              <a:off x="2083592" y="5128974"/>
              <a:ext cx="5400675" cy="584775"/>
            </a:xfrm>
            <a:prstGeom prst="rect">
              <a:avLst/>
            </a:prstGeom>
            <a:noFill/>
          </p:spPr>
          <p:txBody>
            <a:bodyPr wrap="square" rtlCol="0">
              <a:spAutoFit/>
            </a:bodyPr>
            <a:lstStyle/>
            <a:p>
              <a:pPr defTabSz="914400"/>
              <a:r>
                <a:rPr lang="zh-TW" altLang="en-US" sz="3200" b="1" dirty="0">
                  <a:solidFill>
                    <a:srgbClr val="262626"/>
                  </a:solidFill>
                  <a:latin typeface="微軟正黑體" panose="020B0604030504040204" pitchFamily="34" charset="-120"/>
                  <a:ea typeface="微軟正黑體" panose="020B0604030504040204" pitchFamily="34" charset="-120"/>
                </a:rPr>
                <a:t>心得及建議</a:t>
              </a:r>
              <a:endParaRPr lang="zh-CN" altLang="en-US" sz="3200" b="1" dirty="0">
                <a:solidFill>
                  <a:srgbClr val="262626"/>
                </a:solidFill>
                <a:latin typeface="微軟正黑體" panose="020B0604030504040204" pitchFamily="34" charset="-120"/>
                <a:ea typeface="微軟正黑體" panose="020B0604030504040204" pitchFamily="34" charset="-120"/>
              </a:endParaRPr>
            </a:p>
          </p:txBody>
        </p:sp>
        <p:sp>
          <p:nvSpPr>
            <p:cNvPr id="71" name="文本框 35"/>
            <p:cNvSpPr txBox="1"/>
            <p:nvPr/>
          </p:nvSpPr>
          <p:spPr>
            <a:xfrm>
              <a:off x="2083592" y="5654990"/>
              <a:ext cx="4869658" cy="400110"/>
            </a:xfrm>
            <a:prstGeom prst="rect">
              <a:avLst/>
            </a:prstGeom>
            <a:noFill/>
          </p:spPr>
          <p:txBody>
            <a:bodyPr wrap="square" rtlCol="0">
              <a:spAutoFit/>
            </a:bodyPr>
            <a:lstStyle/>
            <a:p>
              <a:pPr defTabSz="914400"/>
              <a:endParaRPr lang="zh-TW" altLang="en-US" sz="2000" dirty="0">
                <a:solidFill>
                  <a:srgbClr val="262626"/>
                </a:solidFill>
                <a:latin typeface="+mn-ea"/>
              </a:endParaRPr>
            </a:p>
          </p:txBody>
        </p:sp>
      </p:grpSp>
      <p:sp>
        <p:nvSpPr>
          <p:cNvPr id="99" name="文本框 9"/>
          <p:cNvSpPr txBox="1"/>
          <p:nvPr/>
        </p:nvSpPr>
        <p:spPr>
          <a:xfrm>
            <a:off x="1360565" y="1867181"/>
            <a:ext cx="981075" cy="707886"/>
          </a:xfrm>
          <a:prstGeom prst="rect">
            <a:avLst/>
          </a:prstGeom>
          <a:noFill/>
        </p:spPr>
        <p:txBody>
          <a:bodyPr wrap="square" rtlCol="0">
            <a:spAutoFit/>
          </a:bodyPr>
          <a:lstStyle/>
          <a:p>
            <a:r>
              <a:rPr lang="en-US" altLang="zh-CN" sz="4000" dirty="0">
                <a:latin typeface="Microsoft YaHei" panose="020B0503020204020204" pitchFamily="34" charset="-122"/>
                <a:ea typeface="Microsoft YaHei" panose="020B0503020204020204" pitchFamily="34" charset="-122"/>
              </a:rPr>
              <a:t>01</a:t>
            </a:r>
            <a:endParaRPr lang="zh-CN" altLang="en-US" sz="4000" dirty="0">
              <a:latin typeface="Microsoft YaHei" panose="020B0503020204020204" pitchFamily="34" charset="-122"/>
              <a:ea typeface="Microsoft YaHei" panose="020B0503020204020204" pitchFamily="34" charset="-122"/>
            </a:endParaRPr>
          </a:p>
        </p:txBody>
      </p:sp>
      <p:sp>
        <p:nvSpPr>
          <p:cNvPr id="100" name="文本框 9"/>
          <p:cNvSpPr txBox="1"/>
          <p:nvPr/>
        </p:nvSpPr>
        <p:spPr>
          <a:xfrm>
            <a:off x="1360565" y="2922029"/>
            <a:ext cx="981075" cy="707886"/>
          </a:xfrm>
          <a:prstGeom prst="rect">
            <a:avLst/>
          </a:prstGeom>
          <a:noFill/>
        </p:spPr>
        <p:txBody>
          <a:bodyPr wrap="square" rtlCol="0">
            <a:spAutoFit/>
          </a:bodyPr>
          <a:lstStyle/>
          <a:p>
            <a:r>
              <a:rPr lang="en-US" altLang="zh-CN" sz="4000" dirty="0">
                <a:latin typeface="Microsoft YaHei" panose="020B0503020204020204" pitchFamily="34" charset="-122"/>
                <a:ea typeface="Microsoft YaHei" panose="020B0503020204020204" pitchFamily="34" charset="-122"/>
              </a:rPr>
              <a:t>02</a:t>
            </a:r>
            <a:endParaRPr lang="zh-CN" altLang="en-US" sz="4000" dirty="0">
              <a:latin typeface="Microsoft YaHei" panose="020B0503020204020204" pitchFamily="34" charset="-122"/>
              <a:ea typeface="Microsoft YaHei" panose="020B0503020204020204" pitchFamily="34" charset="-122"/>
            </a:endParaRPr>
          </a:p>
        </p:txBody>
      </p:sp>
      <p:sp>
        <p:nvSpPr>
          <p:cNvPr id="101" name="文本框 9"/>
          <p:cNvSpPr txBox="1"/>
          <p:nvPr/>
        </p:nvSpPr>
        <p:spPr>
          <a:xfrm>
            <a:off x="1360565" y="3877403"/>
            <a:ext cx="981075" cy="707886"/>
          </a:xfrm>
          <a:prstGeom prst="rect">
            <a:avLst/>
          </a:prstGeom>
          <a:noFill/>
        </p:spPr>
        <p:txBody>
          <a:bodyPr wrap="square" rtlCol="0">
            <a:spAutoFit/>
          </a:bodyPr>
          <a:lstStyle/>
          <a:p>
            <a:r>
              <a:rPr lang="en-US" altLang="zh-CN" sz="4000" dirty="0">
                <a:latin typeface="Microsoft YaHei" panose="020B0503020204020204" pitchFamily="34" charset="-122"/>
                <a:ea typeface="Microsoft YaHei" panose="020B0503020204020204" pitchFamily="34" charset="-122"/>
              </a:rPr>
              <a:t>03</a:t>
            </a:r>
            <a:endParaRPr lang="zh-CN" altLang="en-US" sz="4000" dirty="0">
              <a:latin typeface="Microsoft YaHei" panose="020B0503020204020204" pitchFamily="34" charset="-122"/>
              <a:ea typeface="Microsoft YaHei" panose="020B0503020204020204" pitchFamily="34" charset="-122"/>
            </a:endParaRPr>
          </a:p>
        </p:txBody>
      </p:sp>
      <p:sp>
        <p:nvSpPr>
          <p:cNvPr id="102" name="文本框 9"/>
          <p:cNvSpPr txBox="1"/>
          <p:nvPr/>
        </p:nvSpPr>
        <p:spPr>
          <a:xfrm>
            <a:off x="1360565" y="4928429"/>
            <a:ext cx="981075" cy="707886"/>
          </a:xfrm>
          <a:prstGeom prst="rect">
            <a:avLst/>
          </a:prstGeom>
          <a:noFill/>
        </p:spPr>
        <p:txBody>
          <a:bodyPr wrap="square" rtlCol="0">
            <a:spAutoFit/>
          </a:bodyPr>
          <a:lstStyle/>
          <a:p>
            <a:r>
              <a:rPr lang="en-US" altLang="zh-CN" sz="4000" dirty="0">
                <a:latin typeface="Microsoft YaHei" panose="020B0503020204020204" pitchFamily="34" charset="-122"/>
                <a:ea typeface="Microsoft YaHei" panose="020B0503020204020204" pitchFamily="34" charset="-122"/>
              </a:rPr>
              <a:t>04</a:t>
            </a:r>
            <a:endParaRPr lang="zh-CN" altLang="en-US" sz="4000" dirty="0">
              <a:latin typeface="Microsoft YaHei" panose="020B0503020204020204" pitchFamily="34" charset="-122"/>
              <a:ea typeface="Microsoft YaHei" panose="020B0503020204020204" pitchFamily="34" charset="-122"/>
            </a:endParaRPr>
          </a:p>
        </p:txBody>
      </p:sp>
      <p:sp>
        <p:nvSpPr>
          <p:cNvPr id="103" name="文本框 9"/>
          <p:cNvSpPr txBox="1"/>
          <p:nvPr/>
        </p:nvSpPr>
        <p:spPr>
          <a:xfrm>
            <a:off x="1360565" y="5884126"/>
            <a:ext cx="981075" cy="707886"/>
          </a:xfrm>
          <a:prstGeom prst="rect">
            <a:avLst/>
          </a:prstGeom>
          <a:noFill/>
        </p:spPr>
        <p:txBody>
          <a:bodyPr wrap="square" rtlCol="0">
            <a:spAutoFit/>
          </a:bodyPr>
          <a:lstStyle/>
          <a:p>
            <a:r>
              <a:rPr lang="en-US" altLang="zh-CN" sz="4000" dirty="0">
                <a:latin typeface="Microsoft YaHei" panose="020B0503020204020204" pitchFamily="34" charset="-122"/>
                <a:ea typeface="Microsoft YaHei" panose="020B0503020204020204" pitchFamily="34" charset="-122"/>
              </a:rPr>
              <a:t>05</a:t>
            </a:r>
            <a:endParaRPr lang="zh-CN" altLang="en-US" sz="4000" dirty="0">
              <a:latin typeface="Microsoft YaHei" panose="020B0503020204020204" pitchFamily="34" charset="-122"/>
              <a:ea typeface="Microsoft YaHei" panose="020B0503020204020204" pitchFamily="34" charset="-122"/>
            </a:endParaRPr>
          </a:p>
        </p:txBody>
      </p:sp>
      <p:sp>
        <p:nvSpPr>
          <p:cNvPr id="36" name="文本占位符 15">
            <a:extLst>
              <a:ext uri="{FF2B5EF4-FFF2-40B4-BE49-F238E27FC236}">
                <a16:creationId xmlns:a16="http://schemas.microsoft.com/office/drawing/2014/main" id="{9CDA6B25-38A5-40C0-9719-CD6F74E19C02}"/>
              </a:ext>
            </a:extLst>
          </p:cNvPr>
          <p:cNvSpPr txBox="1">
            <a:spLocks/>
          </p:cNvSpPr>
          <p:nvPr/>
        </p:nvSpPr>
        <p:spPr>
          <a:xfrm>
            <a:off x="1059570" y="322194"/>
            <a:ext cx="1210588" cy="640175"/>
          </a:xfrm>
          <a:prstGeom prst="rect">
            <a:avLst/>
          </a:prstGeom>
          <a:noFill/>
        </p:spPr>
        <p:txBody>
          <a:bodyPr wrap="non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6600" b="1" kern="1200" dirty="0" smtClean="0">
                <a:solidFill>
                  <a:schemeClr val="bg1"/>
                </a:solidFill>
                <a:latin typeface="+mn-lt"/>
                <a:ea typeface="+mn-ea"/>
                <a:cs typeface="+mn-cs"/>
              </a:defRPr>
            </a:lvl1pPr>
            <a:lvl2pPr marL="228589" indent="0" algn="l" defTabSz="914400" rtl="0" eaLnBrk="1" latinLnBrk="0" hangingPunct="1">
              <a:lnSpc>
                <a:spcPct val="90000"/>
              </a:lnSpc>
              <a:spcBef>
                <a:spcPts val="500"/>
              </a:spcBef>
              <a:buFont typeface="Arial" panose="020B0604020202020204" pitchFamily="34" charset="0"/>
              <a:buNone/>
              <a:defRPr lang="zh-CN" altLang="en-US" sz="1800" kern="1200" dirty="0" smtClean="0">
                <a:solidFill>
                  <a:schemeClr val="tx1"/>
                </a:solidFill>
                <a:latin typeface="+mn-lt"/>
                <a:ea typeface="+mn-ea"/>
                <a:cs typeface="+mn-cs"/>
              </a:defRPr>
            </a:lvl2pPr>
            <a:lvl3pPr marL="685777" indent="0" algn="l" defTabSz="914400" rtl="0" eaLnBrk="1" latinLnBrk="0" hangingPunct="1">
              <a:lnSpc>
                <a:spcPct val="90000"/>
              </a:lnSpc>
              <a:spcBef>
                <a:spcPts val="500"/>
              </a:spcBef>
              <a:buFont typeface="Arial" panose="020B0604020202020204" pitchFamily="34" charset="0"/>
              <a:buNone/>
              <a:defRPr lang="zh-CN" altLang="en-US" sz="1800" kern="1200" dirty="0" smtClean="0">
                <a:solidFill>
                  <a:schemeClr val="tx1"/>
                </a:solidFill>
                <a:latin typeface="+mn-lt"/>
                <a:ea typeface="+mn-ea"/>
                <a:cs typeface="+mn-cs"/>
              </a:defRPr>
            </a:lvl3pPr>
            <a:lvl4pPr marL="1142966" indent="0" algn="l" defTabSz="914400" rtl="0" eaLnBrk="1" latinLnBrk="0" hangingPunct="1">
              <a:lnSpc>
                <a:spcPct val="90000"/>
              </a:lnSpc>
              <a:spcBef>
                <a:spcPts val="500"/>
              </a:spcBef>
              <a:buFont typeface="Arial" panose="020B0604020202020204" pitchFamily="34" charset="0"/>
              <a:buNone/>
              <a:defRPr lang="zh-CN" altLang="en-US" sz="1800" kern="1200" dirty="0" smtClean="0">
                <a:solidFill>
                  <a:schemeClr val="tx1"/>
                </a:solidFill>
                <a:latin typeface="+mn-lt"/>
                <a:ea typeface="+mn-ea"/>
                <a:cs typeface="+mn-cs"/>
              </a:defRPr>
            </a:lvl4pPr>
            <a:lvl5pPr marL="1600154" indent="0" algn="l" defTabSz="914400" rtl="0" eaLnBrk="1" latinLnBrk="0" hangingPunct="1">
              <a:lnSpc>
                <a:spcPct val="90000"/>
              </a:lnSpc>
              <a:spcBef>
                <a:spcPts val="500"/>
              </a:spcBef>
              <a:buFont typeface="Arial" panose="020B0604020202020204" pitchFamily="34" charset="0"/>
              <a:buNone/>
              <a:defRPr lang="zh-CN" alt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9000"/>
              </a:lnSpc>
              <a:spcBef>
                <a:spcPct val="0"/>
              </a:spcBef>
              <a:defRPr/>
            </a:pPr>
            <a:r>
              <a:rPr lang="zh-TW" altLang="en-US" sz="4000" dirty="0">
                <a:solidFill>
                  <a:schemeClr val="tx2"/>
                </a:solidFill>
                <a:latin typeface="Microsoft YaHei" panose="020B0503020204020204" pitchFamily="34" charset="-122"/>
                <a:ea typeface="Microsoft YaHei" panose="020B0503020204020204" pitchFamily="34" charset="-122"/>
                <a:cs typeface="+mj-cs"/>
              </a:rPr>
              <a:t>目錄</a:t>
            </a:r>
          </a:p>
        </p:txBody>
      </p:sp>
      <p:sp>
        <p:nvSpPr>
          <p:cNvPr id="37" name="文本占位符 16">
            <a:extLst>
              <a:ext uri="{FF2B5EF4-FFF2-40B4-BE49-F238E27FC236}">
                <a16:creationId xmlns:a16="http://schemas.microsoft.com/office/drawing/2014/main" id="{FD3A8E59-FD97-405F-BED9-02DDEC19B336}"/>
              </a:ext>
            </a:extLst>
          </p:cNvPr>
          <p:cNvSpPr txBox="1">
            <a:spLocks/>
          </p:cNvSpPr>
          <p:nvPr/>
        </p:nvSpPr>
        <p:spPr>
          <a:xfrm>
            <a:off x="1664864" y="982597"/>
            <a:ext cx="1317797" cy="369332"/>
          </a:xfrm>
          <a:prstGeom prst="rect">
            <a:avLst/>
          </a:prstGeom>
          <a:noFill/>
        </p:spPr>
        <p:txBody>
          <a:bodyPr wrap="none" rtlCol="0">
            <a:spAutoFit/>
          </a:bodyPr>
          <a:lstStyle>
            <a:lvl1pPr marL="0" indent="0" algn="l" defTabSz="914400" rtl="0" eaLnBrk="1" latinLnBrk="0" hangingPunct="1">
              <a:lnSpc>
                <a:spcPct val="90000"/>
              </a:lnSpc>
              <a:spcBef>
                <a:spcPts val="1000"/>
              </a:spcBef>
              <a:buFont typeface="Arial" panose="020B0604020202020204" pitchFamily="34" charset="0"/>
              <a:buNone/>
              <a:defRPr lang="zh-CN" altLang="en-US" sz="4000" b="1" kern="1200" baseline="0" dirty="0" smtClean="0">
                <a:solidFill>
                  <a:schemeClr val="bg1"/>
                </a:solidFill>
                <a:latin typeface="+mn-lt"/>
                <a:ea typeface="+mn-ea"/>
                <a:cs typeface="+mn-cs"/>
              </a:defRPr>
            </a:lvl1pPr>
            <a:lvl2pPr marL="228589" indent="0" algn="l" defTabSz="914400" rtl="0" eaLnBrk="1" latinLnBrk="0" hangingPunct="1">
              <a:lnSpc>
                <a:spcPct val="90000"/>
              </a:lnSpc>
              <a:spcBef>
                <a:spcPts val="500"/>
              </a:spcBef>
              <a:buFont typeface="Arial" panose="020B0604020202020204" pitchFamily="34" charset="0"/>
              <a:buNone/>
              <a:defRPr lang="zh-CN" altLang="en-US" sz="1800" kern="1200" dirty="0" smtClean="0">
                <a:solidFill>
                  <a:schemeClr val="tx1"/>
                </a:solidFill>
                <a:latin typeface="+mn-lt"/>
                <a:ea typeface="+mn-ea"/>
                <a:cs typeface="+mn-cs"/>
              </a:defRPr>
            </a:lvl2pPr>
            <a:lvl3pPr marL="685777" indent="0" algn="l" defTabSz="914400" rtl="0" eaLnBrk="1" latinLnBrk="0" hangingPunct="1">
              <a:lnSpc>
                <a:spcPct val="90000"/>
              </a:lnSpc>
              <a:spcBef>
                <a:spcPts val="500"/>
              </a:spcBef>
              <a:buFont typeface="Arial" panose="020B0604020202020204" pitchFamily="34" charset="0"/>
              <a:buNone/>
              <a:defRPr lang="zh-CN" altLang="en-US" sz="1800" kern="1200" dirty="0" smtClean="0">
                <a:solidFill>
                  <a:schemeClr val="tx1"/>
                </a:solidFill>
                <a:latin typeface="+mn-lt"/>
                <a:ea typeface="+mn-ea"/>
                <a:cs typeface="+mn-cs"/>
              </a:defRPr>
            </a:lvl3pPr>
            <a:lvl4pPr marL="1142966" indent="0" algn="l" defTabSz="914400" rtl="0" eaLnBrk="1" latinLnBrk="0" hangingPunct="1">
              <a:lnSpc>
                <a:spcPct val="90000"/>
              </a:lnSpc>
              <a:spcBef>
                <a:spcPts val="500"/>
              </a:spcBef>
              <a:buFont typeface="Arial" panose="020B0604020202020204" pitchFamily="34" charset="0"/>
              <a:buNone/>
              <a:defRPr lang="zh-CN" altLang="en-US" sz="1800" kern="1200" dirty="0" smtClean="0">
                <a:solidFill>
                  <a:schemeClr val="tx1"/>
                </a:solidFill>
                <a:latin typeface="+mn-lt"/>
                <a:ea typeface="+mn-ea"/>
                <a:cs typeface="+mn-cs"/>
              </a:defRPr>
            </a:lvl4pPr>
            <a:lvl5pPr marL="1600154" indent="0" algn="l" defTabSz="914400" rtl="0" eaLnBrk="1" latinLnBrk="0" hangingPunct="1">
              <a:lnSpc>
                <a:spcPct val="90000"/>
              </a:lnSpc>
              <a:spcBef>
                <a:spcPts val="500"/>
              </a:spcBef>
              <a:buFont typeface="Arial" panose="020B0604020202020204" pitchFamily="34" charset="0"/>
              <a:buNone/>
              <a:defRPr lang="zh-CN" altLang="en-US"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altLang="zh-CN" sz="2000" b="0" dirty="0">
                <a:solidFill>
                  <a:schemeClr val="tx1"/>
                </a:solidFill>
                <a:latin typeface="Segoe UI"/>
                <a:ea typeface="微软雅黑"/>
              </a:rPr>
              <a:t>CONTENT</a:t>
            </a:r>
            <a:endParaRPr lang="en-US" altLang="en-US" sz="2000" b="0" dirty="0">
              <a:solidFill>
                <a:schemeClr val="tx1"/>
              </a:solidFill>
              <a:latin typeface="Segoe UI"/>
              <a:ea typeface="微软雅黑"/>
            </a:endParaRPr>
          </a:p>
        </p:txBody>
      </p:sp>
    </p:spTree>
    <p:extLst>
      <p:ext uri="{BB962C8B-B14F-4D97-AF65-F5344CB8AC3E}">
        <p14:creationId xmlns:p14="http://schemas.microsoft.com/office/powerpoint/2010/main" val="2060037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直角三角形 50"/>
          <p:cNvSpPr/>
          <p:nvPr/>
        </p:nvSpPr>
        <p:spPr>
          <a:xfrm>
            <a:off x="1089453" y="404471"/>
            <a:ext cx="4675696" cy="536227"/>
          </a:xfrm>
          <a:prstGeom prst="r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1038132" y="358212"/>
            <a:ext cx="10897194" cy="650631"/>
          </a:xfrm>
        </p:spPr>
        <p:txBody>
          <a:bodyPr>
            <a:normAutofit fontScale="90000"/>
          </a:bodyPr>
          <a:lstStyle/>
          <a:p>
            <a:r>
              <a:rPr lang="zh-TW" altLang="en-US" b="1" dirty="0">
                <a:latin typeface="Microsoft YaHei" panose="020B0503020204020204" pitchFamily="34" charset="-122"/>
                <a:ea typeface="Microsoft YaHei" panose="020B0503020204020204" pitchFamily="34" charset="-122"/>
              </a:rPr>
              <a:t>緣起－公私協力</a:t>
            </a:r>
            <a:r>
              <a:rPr lang="en-US" altLang="zh-TW" b="1" dirty="0">
                <a:latin typeface="Microsoft YaHei" panose="020B0503020204020204" pitchFamily="34" charset="-122"/>
                <a:ea typeface="Microsoft YaHei" panose="020B0503020204020204" pitchFamily="34" charset="-122"/>
              </a:rPr>
              <a:t>(Public-Private Partnership)</a:t>
            </a:r>
            <a:endParaRPr lang="zh-TW" altLang="en-US" b="1" dirty="0">
              <a:latin typeface="Microsoft YaHei" panose="020B0503020204020204" pitchFamily="34" charset="-122"/>
              <a:ea typeface="Microsoft YaHei" panose="020B0503020204020204" pitchFamily="34" charset="-122"/>
            </a:endParaRPr>
          </a:p>
        </p:txBody>
      </p:sp>
      <p:sp>
        <p:nvSpPr>
          <p:cNvPr id="54" name="矩形 53">
            <a:extLst>
              <a:ext uri="{FF2B5EF4-FFF2-40B4-BE49-F238E27FC236}">
                <a16:creationId xmlns:a16="http://schemas.microsoft.com/office/drawing/2014/main" id="{E1E0DD96-EB5A-49A0-AE43-8FE520EB7039}"/>
              </a:ext>
            </a:extLst>
          </p:cNvPr>
          <p:cNvSpPr/>
          <p:nvPr/>
        </p:nvSpPr>
        <p:spPr>
          <a:xfrm>
            <a:off x="1089453" y="1553149"/>
            <a:ext cx="10688646" cy="4539704"/>
          </a:xfrm>
          <a:prstGeom prst="rect">
            <a:avLst/>
          </a:prstGeom>
        </p:spPr>
        <p:txBody>
          <a:bodyPr wrap="square">
            <a:spAutoFit/>
          </a:bodyPr>
          <a:lstStyle/>
          <a:p>
            <a:pPr marL="285750" indent="-285750" algn="just">
              <a:spcBef>
                <a:spcPts val="600"/>
              </a:spcBef>
              <a:buFont typeface="Arial" panose="020B0604020202020204" pitchFamily="34" charset="0"/>
              <a:buChar char="•"/>
            </a:pPr>
            <a:r>
              <a:rPr lang="zh-TW" altLang="zh-TW" sz="2400" b="1" dirty="0"/>
              <a:t>沒有一個完整精確的定義</a:t>
            </a:r>
            <a:endParaRPr lang="en-US" altLang="zh-TW" sz="2400" b="1" dirty="0"/>
          </a:p>
          <a:p>
            <a:pPr marL="285750" indent="-285750" algn="just">
              <a:spcBef>
                <a:spcPts val="600"/>
              </a:spcBef>
              <a:buFont typeface="Arial" panose="020B0604020202020204" pitchFamily="34" charset="0"/>
              <a:buChar char="•"/>
            </a:pPr>
            <a:r>
              <a:rPr lang="zh-TW" altLang="zh-TW" sz="2400" b="1" dirty="0"/>
              <a:t>概括描述公部門與私部門為了能夠比較經濟地實現公共任務的一種合作夥伴關係</a:t>
            </a:r>
            <a:endParaRPr lang="en-US" altLang="zh-TW" sz="2400" b="1" dirty="0"/>
          </a:p>
          <a:p>
            <a:pPr marL="285750" indent="-285750" algn="just">
              <a:spcBef>
                <a:spcPts val="600"/>
              </a:spcBef>
              <a:buFont typeface="Arial" panose="020B0604020202020204" pitchFamily="34" charset="0"/>
              <a:buChar char="•"/>
            </a:pPr>
            <a:r>
              <a:rPr lang="zh-TW" altLang="zh-TW" sz="2400" b="1" dirty="0"/>
              <a:t>原屬於公領域範疇之任務，以不同形式由私人參與</a:t>
            </a:r>
            <a:endParaRPr lang="en-US" altLang="zh-TW" sz="2400" b="1" dirty="0"/>
          </a:p>
          <a:p>
            <a:pPr marL="285750" indent="-285750" algn="just">
              <a:spcBef>
                <a:spcPts val="600"/>
              </a:spcBef>
              <a:buFont typeface="Arial" panose="020B0604020202020204" pitchFamily="34" charset="0"/>
              <a:buChar char="•"/>
            </a:pPr>
            <a:r>
              <a:rPr lang="zh-TW" altLang="zh-TW" sz="2400" b="1" dirty="0"/>
              <a:t>公私協力在法學上具有擔保國家的特性；所謂擔保國家，係指國家將執行公共任務的責任轉移而由私部門履行，此時</a:t>
            </a:r>
            <a:r>
              <a:rPr lang="zh-TW" altLang="zh-TW" sz="2400" b="1" dirty="0">
                <a:solidFill>
                  <a:srgbClr val="C00000"/>
                </a:solidFill>
              </a:rPr>
              <a:t>國家之角色改變</a:t>
            </a:r>
            <a:r>
              <a:rPr lang="zh-TW" altLang="zh-TW" sz="2400" b="1" dirty="0"/>
              <a:t>，不再自負執行（履行）責任，而是藉由適當的調控手段及適時介入，負擔確保私部門能確實實現公益的擔保責任</a:t>
            </a:r>
            <a:endParaRPr lang="en-US" altLang="zh-TW" sz="2400" b="1" dirty="0"/>
          </a:p>
          <a:p>
            <a:pPr marL="285750" indent="-285750" algn="just">
              <a:spcBef>
                <a:spcPts val="600"/>
              </a:spcBef>
              <a:buFont typeface="Arial" panose="020B0604020202020204" pitchFamily="34" charset="0"/>
              <a:buChar char="•"/>
            </a:pPr>
            <a:r>
              <a:rPr lang="zh-TW" altLang="zh-TW" sz="2400" b="1" dirty="0"/>
              <a:t>優點</a:t>
            </a:r>
            <a:r>
              <a:rPr lang="zh-TW" altLang="en-US" sz="2400" b="1" dirty="0"/>
              <a:t>：</a:t>
            </a:r>
            <a:r>
              <a:rPr lang="zh-TW" altLang="zh-TW" sz="2400" b="1" dirty="0">
                <a:solidFill>
                  <a:srgbClr val="C00000"/>
                </a:solidFill>
              </a:rPr>
              <a:t>減少財政負擔、引進私人專業、提高效率</a:t>
            </a:r>
            <a:r>
              <a:rPr lang="zh-TW" altLang="zh-TW" sz="2400" b="1" dirty="0"/>
              <a:t>等</a:t>
            </a:r>
            <a:endParaRPr lang="en-US" altLang="zh-TW" sz="2400" b="1" dirty="0"/>
          </a:p>
          <a:p>
            <a:pPr marL="285750" indent="-285750" algn="just">
              <a:spcBef>
                <a:spcPts val="600"/>
              </a:spcBef>
              <a:buFont typeface="Arial" panose="020B0604020202020204" pitchFamily="34" charset="0"/>
              <a:buChar char="•"/>
            </a:pPr>
            <a:r>
              <a:rPr lang="zh-TW" altLang="zh-TW" sz="2400" b="1" dirty="0"/>
              <a:t>難題</a:t>
            </a:r>
            <a:r>
              <a:rPr lang="zh-TW" altLang="en-US" sz="2400" b="1" dirty="0"/>
              <a:t>：</a:t>
            </a:r>
            <a:r>
              <a:rPr lang="zh-TW" altLang="zh-TW" sz="2400" b="1" dirty="0"/>
              <a:t>國家與私人</a:t>
            </a:r>
            <a:r>
              <a:rPr lang="zh-TW" altLang="zh-TW" sz="2400" b="1" dirty="0">
                <a:solidFill>
                  <a:srgbClr val="C00000"/>
                </a:solidFill>
              </a:rPr>
              <a:t>責任</a:t>
            </a:r>
            <a:r>
              <a:rPr lang="zh-TW" altLang="en-US" sz="2400" b="1" dirty="0">
                <a:solidFill>
                  <a:srgbClr val="C00000"/>
                </a:solidFill>
              </a:rPr>
              <a:t>如何</a:t>
            </a:r>
            <a:r>
              <a:rPr lang="zh-TW" altLang="zh-TW" sz="2400" b="1" dirty="0">
                <a:solidFill>
                  <a:srgbClr val="C00000"/>
                </a:solidFill>
              </a:rPr>
              <a:t>分配</a:t>
            </a:r>
            <a:r>
              <a:rPr lang="zh-TW" altLang="zh-TW" sz="2400" b="1" dirty="0"/>
              <a:t>、如何維持</a:t>
            </a:r>
            <a:r>
              <a:rPr lang="zh-TW" altLang="zh-TW" sz="2400" b="1" dirty="0">
                <a:solidFill>
                  <a:srgbClr val="C00000"/>
                </a:solidFill>
              </a:rPr>
              <a:t>長期合作</a:t>
            </a:r>
            <a:r>
              <a:rPr lang="zh-TW" altLang="zh-TW" sz="2400" b="1" dirty="0"/>
              <a:t>關係、</a:t>
            </a:r>
            <a:r>
              <a:rPr lang="zh-TW" altLang="zh-TW" sz="2400" b="1" dirty="0">
                <a:solidFill>
                  <a:srgbClr val="C00000"/>
                </a:solidFill>
              </a:rPr>
              <a:t>如何確保</a:t>
            </a:r>
            <a:r>
              <a:rPr lang="zh-TW" altLang="zh-TW" sz="2400" b="1" dirty="0"/>
              <a:t>私部門實現公益目標及提供高品質的給付等</a:t>
            </a:r>
            <a:endParaRPr lang="en-US" altLang="zh-CN" sz="2400" b="1" dirty="0"/>
          </a:p>
        </p:txBody>
      </p:sp>
    </p:spTree>
    <p:extLst>
      <p:ext uri="{BB962C8B-B14F-4D97-AF65-F5344CB8AC3E}">
        <p14:creationId xmlns:p14="http://schemas.microsoft.com/office/powerpoint/2010/main" val="2448342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直角三角形 50"/>
          <p:cNvSpPr/>
          <p:nvPr/>
        </p:nvSpPr>
        <p:spPr>
          <a:xfrm>
            <a:off x="1089453" y="404471"/>
            <a:ext cx="4675696" cy="536227"/>
          </a:xfrm>
          <a:prstGeom prst="r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a:xfrm>
            <a:off x="1038132" y="358212"/>
            <a:ext cx="10688647" cy="650631"/>
          </a:xfrm>
        </p:spPr>
        <p:txBody>
          <a:bodyPr>
            <a:normAutofit fontScale="90000"/>
          </a:bodyPr>
          <a:lstStyle/>
          <a:p>
            <a:r>
              <a:rPr lang="zh-TW" altLang="en-US" b="1" dirty="0">
                <a:latin typeface="Microsoft YaHei" panose="020B0503020204020204" pitchFamily="34" charset="-122"/>
                <a:ea typeface="Microsoft YaHei" panose="020B0503020204020204" pitchFamily="34" charset="-122"/>
              </a:rPr>
              <a:t>緣起－欲借鑒德國公私協力法制實務經驗</a:t>
            </a:r>
          </a:p>
        </p:txBody>
      </p:sp>
      <p:sp>
        <p:nvSpPr>
          <p:cNvPr id="54" name="矩形 53">
            <a:extLst>
              <a:ext uri="{FF2B5EF4-FFF2-40B4-BE49-F238E27FC236}">
                <a16:creationId xmlns:a16="http://schemas.microsoft.com/office/drawing/2014/main" id="{E1E0DD96-EB5A-49A0-AE43-8FE520EB7039}"/>
              </a:ext>
            </a:extLst>
          </p:cNvPr>
          <p:cNvSpPr/>
          <p:nvPr/>
        </p:nvSpPr>
        <p:spPr>
          <a:xfrm>
            <a:off x="1089453" y="2022954"/>
            <a:ext cx="10268358" cy="3570208"/>
          </a:xfrm>
          <a:prstGeom prst="rect">
            <a:avLst/>
          </a:prstGeom>
        </p:spPr>
        <p:txBody>
          <a:bodyPr wrap="square">
            <a:spAutoFit/>
          </a:bodyPr>
          <a:lstStyle/>
          <a:p>
            <a:pPr marL="285750" indent="-285750" algn="l">
              <a:spcBef>
                <a:spcPts val="600"/>
              </a:spcBef>
              <a:buFont typeface="Arial" panose="020B0604020202020204" pitchFamily="34" charset="0"/>
              <a:buChar char="•"/>
            </a:pPr>
            <a:r>
              <a:rPr lang="zh-TW" altLang="zh-TW" sz="2800" b="1" dirty="0"/>
              <a:t>辦理公私協力案件</a:t>
            </a:r>
            <a:r>
              <a:rPr lang="zh-TW" altLang="en-US" sz="2800" b="1" dirty="0"/>
              <a:t>各階段</a:t>
            </a:r>
            <a:r>
              <a:rPr lang="zh-TW" altLang="zh-TW" sz="2800" b="1" dirty="0"/>
              <a:t>作業程序</a:t>
            </a:r>
            <a:endParaRPr lang="en-US" altLang="zh-TW" sz="2800" b="1" dirty="0"/>
          </a:p>
          <a:p>
            <a:pPr marL="285750" indent="-285750" algn="l">
              <a:spcBef>
                <a:spcPts val="600"/>
              </a:spcBef>
              <a:buFont typeface="Arial" panose="020B0604020202020204" pitchFamily="34" charset="0"/>
              <a:buChar char="•"/>
            </a:pPr>
            <a:r>
              <a:rPr lang="zh-TW" altLang="zh-TW" sz="2800" b="1" dirty="0"/>
              <a:t>機關法務人員或外聘律師在</a:t>
            </a:r>
            <a:r>
              <a:rPr lang="zh-TW" altLang="en-US" sz="2800" b="1" dirty="0"/>
              <a:t>各階段中</a:t>
            </a:r>
            <a:r>
              <a:rPr lang="zh-TW" altLang="zh-TW" sz="2800" b="1" dirty="0"/>
              <a:t>如何發揮專業知能</a:t>
            </a:r>
            <a:endParaRPr lang="en-US" altLang="zh-TW" sz="2800" b="1" dirty="0"/>
          </a:p>
          <a:p>
            <a:pPr marL="285750" indent="-285750" algn="l">
              <a:spcBef>
                <a:spcPts val="600"/>
              </a:spcBef>
              <a:buFont typeface="Arial" panose="020B0604020202020204" pitchFamily="34" charset="0"/>
              <a:buChar char="•"/>
            </a:pPr>
            <a:r>
              <a:rPr lang="zh-TW" altLang="zh-TW" sz="2800" b="1" dirty="0"/>
              <a:t>選擇私人合作夥伴之程序</a:t>
            </a:r>
            <a:endParaRPr lang="en-US" altLang="zh-TW" sz="2800" b="1" dirty="0"/>
          </a:p>
          <a:p>
            <a:pPr marL="285750" indent="-285750" algn="l">
              <a:spcBef>
                <a:spcPts val="600"/>
              </a:spcBef>
              <a:buFont typeface="Arial" panose="020B0604020202020204" pitchFamily="34" charset="0"/>
              <a:buChar char="•"/>
            </a:pPr>
            <a:r>
              <a:rPr lang="zh-TW" altLang="zh-TW" sz="2800" b="1" dirty="0"/>
              <a:t>確保私人合作夥伴實現公益目標及提供高品質的給付</a:t>
            </a:r>
            <a:endParaRPr lang="en-US" altLang="zh-TW" sz="2800" b="1" dirty="0"/>
          </a:p>
          <a:p>
            <a:pPr marL="285750" indent="-285750" algn="l">
              <a:spcBef>
                <a:spcPts val="600"/>
              </a:spcBef>
              <a:buFont typeface="Arial" panose="020B0604020202020204" pitchFamily="34" charset="0"/>
              <a:buChar char="•"/>
            </a:pPr>
            <a:r>
              <a:rPr lang="zh-TW" altLang="en-US" sz="2800" b="1" dirty="0"/>
              <a:t>契約範本</a:t>
            </a:r>
            <a:endParaRPr lang="en-US" altLang="zh-TW" sz="2800" b="1" dirty="0"/>
          </a:p>
          <a:p>
            <a:pPr marL="285750" indent="-285750" algn="l">
              <a:spcBef>
                <a:spcPts val="600"/>
              </a:spcBef>
              <a:buFont typeface="Arial" panose="020B0604020202020204" pitchFamily="34" charset="0"/>
              <a:buChar char="•"/>
            </a:pPr>
            <a:r>
              <a:rPr lang="zh-TW" altLang="zh-TW" sz="2800" b="1" dirty="0"/>
              <a:t>履約爭議解決</a:t>
            </a:r>
            <a:endParaRPr lang="en-US" altLang="zh-TW" sz="2800" b="1" dirty="0"/>
          </a:p>
          <a:p>
            <a:pPr marL="285750" indent="-285750" algn="l">
              <a:spcBef>
                <a:spcPts val="600"/>
              </a:spcBef>
              <a:buFont typeface="Arial" panose="020B0604020202020204" pitchFamily="34" charset="0"/>
              <a:buChar char="•"/>
            </a:pPr>
            <a:r>
              <a:rPr lang="zh-TW" altLang="zh-TW" sz="2800" b="1" dirty="0"/>
              <a:t>私人合作夥伴籌措資金方式及限制</a:t>
            </a:r>
            <a:endParaRPr lang="en-US" altLang="zh-CN" sz="2800" b="1" dirty="0"/>
          </a:p>
        </p:txBody>
      </p:sp>
    </p:spTree>
    <p:extLst>
      <p:ext uri="{BB962C8B-B14F-4D97-AF65-F5344CB8AC3E}">
        <p14:creationId xmlns:p14="http://schemas.microsoft.com/office/powerpoint/2010/main" val="2975986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直角三角形 28">
            <a:extLst>
              <a:ext uri="{FF2B5EF4-FFF2-40B4-BE49-F238E27FC236}">
                <a16:creationId xmlns:a16="http://schemas.microsoft.com/office/drawing/2014/main" id="{2AAC474F-B806-40AA-8E42-17DA4C3D9CED}"/>
              </a:ext>
            </a:extLst>
          </p:cNvPr>
          <p:cNvSpPr/>
          <p:nvPr/>
        </p:nvSpPr>
        <p:spPr>
          <a:xfrm>
            <a:off x="1075236" y="385560"/>
            <a:ext cx="4675696" cy="536227"/>
          </a:xfrm>
          <a:prstGeom prst="rtTriangle">
            <a:avLst/>
          </a:prstGeom>
          <a:solidFill>
            <a:srgbClr val="6AC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nvGrpSpPr>
          <p:cNvPr id="30" name="Group 114"/>
          <p:cNvGrpSpPr/>
          <p:nvPr/>
        </p:nvGrpSpPr>
        <p:grpSpPr>
          <a:xfrm>
            <a:off x="671527" y="1395478"/>
            <a:ext cx="3960001" cy="5040000"/>
            <a:chOff x="1012578" y="1583888"/>
            <a:chExt cx="1837192" cy="1286161"/>
          </a:xfrm>
        </p:grpSpPr>
        <p:sp>
          <p:nvSpPr>
            <p:cNvPr id="31" name="圆角矩形 9"/>
            <p:cNvSpPr/>
            <p:nvPr/>
          </p:nvSpPr>
          <p:spPr>
            <a:xfrm>
              <a:off x="1075124" y="1583888"/>
              <a:ext cx="1712098" cy="1286161"/>
            </a:xfrm>
            <a:prstGeom prst="roundRect">
              <a:avLst>
                <a:gd name="adj" fmla="val 6371"/>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5" dirty="0">
                <a:latin typeface="微软雅黑 Light" panose="020B0502040204020203" pitchFamily="34" charset="-122"/>
                <a:ea typeface="微软雅黑 Light" panose="020B0502040204020203" pitchFamily="34" charset="-122"/>
              </a:endParaRPr>
            </a:p>
          </p:txBody>
        </p:sp>
        <p:sp>
          <p:nvSpPr>
            <p:cNvPr id="32" name="圆角矩形 10"/>
            <p:cNvSpPr/>
            <p:nvPr/>
          </p:nvSpPr>
          <p:spPr>
            <a:xfrm>
              <a:off x="1120835" y="1718490"/>
              <a:ext cx="1620675" cy="112959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5">
                <a:latin typeface="微软雅黑 Light" panose="020B0502040204020203" pitchFamily="34" charset="-122"/>
                <a:ea typeface="微软雅黑 Light" panose="020B0502040204020203" pitchFamily="34" charset="-122"/>
              </a:endParaRPr>
            </a:p>
          </p:txBody>
        </p:sp>
        <p:sp>
          <p:nvSpPr>
            <p:cNvPr id="33" name="Text Box 41"/>
            <p:cNvSpPr txBox="1">
              <a:spLocks noChangeArrowheads="1"/>
            </p:cNvSpPr>
            <p:nvPr/>
          </p:nvSpPr>
          <p:spPr bwMode="auto">
            <a:xfrm>
              <a:off x="1132652" y="1732008"/>
              <a:ext cx="1597040" cy="102496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spcBef>
                  <a:spcPts val="600"/>
                </a:spcBef>
                <a:buFont typeface="Arial" panose="020B0604020202020204" pitchFamily="34" charset="0"/>
                <a:buChar char="•"/>
              </a:pPr>
              <a:r>
                <a:rPr lang="zh-TW" altLang="en-US" sz="2000" b="1" dirty="0">
                  <a:solidFill>
                    <a:srgbClr val="C00000"/>
                  </a:solidFill>
                  <a:latin typeface="+mn-ea"/>
                  <a:cs typeface="Open Sans" pitchFamily="34" charset="0"/>
                </a:rPr>
                <a:t>前身：德國聯邦交通和數位基礎設施部＋財政部共同創立</a:t>
              </a:r>
              <a:endParaRPr lang="en-US" altLang="zh-TW" sz="2000" b="1" dirty="0">
                <a:solidFill>
                  <a:srgbClr val="C00000"/>
                </a:solidFill>
                <a:latin typeface="+mn-ea"/>
                <a:cs typeface="Open Sans" pitchFamily="34" charset="0"/>
              </a:endParaRPr>
            </a:p>
            <a:p>
              <a:pPr marL="285750" indent="-285750">
                <a:spcBef>
                  <a:spcPts val="600"/>
                </a:spcBef>
                <a:buFont typeface="Arial" panose="020B0604020202020204" pitchFamily="34" charset="0"/>
                <a:buChar char="•"/>
              </a:pPr>
              <a:r>
                <a:rPr lang="en-US" altLang="zh-TW" sz="2000" b="1" dirty="0">
                  <a:solidFill>
                    <a:srgbClr val="C00000"/>
                  </a:solidFill>
                  <a:latin typeface="+mn-ea"/>
                  <a:cs typeface="Open Sans" pitchFamily="34" charset="0"/>
                </a:rPr>
                <a:t>100%</a:t>
              </a:r>
              <a:r>
                <a:rPr lang="zh-TW" altLang="zh-TW" sz="2000" b="1" dirty="0">
                  <a:solidFill>
                    <a:srgbClr val="C00000"/>
                  </a:solidFill>
                  <a:latin typeface="+mn-ea"/>
                  <a:cs typeface="Open Sans" pitchFamily="34" charset="0"/>
                </a:rPr>
                <a:t>公部門持股</a:t>
              </a:r>
              <a:endParaRPr lang="en-US" altLang="zh-TW" sz="2000" b="1" dirty="0">
                <a:solidFill>
                  <a:srgbClr val="C00000"/>
                </a:solidFill>
                <a:latin typeface="+mn-ea"/>
                <a:cs typeface="Open Sans" pitchFamily="34" charset="0"/>
              </a:endParaRPr>
            </a:p>
            <a:p>
              <a:pPr marL="285750" indent="-285750">
                <a:spcBef>
                  <a:spcPts val="600"/>
                </a:spcBef>
                <a:buFont typeface="Arial" panose="020B0604020202020204" pitchFamily="34" charset="0"/>
                <a:buChar char="•"/>
              </a:pPr>
              <a:r>
                <a:rPr lang="zh-TW" altLang="zh-TW" sz="2000" b="1" dirty="0">
                  <a:solidFill>
                    <a:srgbClr val="C00000"/>
                  </a:solidFill>
                  <a:latin typeface="+mn-ea"/>
                  <a:cs typeface="Open Sans" pitchFamily="34" charset="0"/>
                </a:rPr>
                <a:t>公部門的諮詢顧問</a:t>
              </a:r>
              <a:r>
                <a:rPr lang="zh-TW" altLang="en-US" sz="2000" b="1" dirty="0">
                  <a:solidFill>
                    <a:schemeClr val="bg1">
                      <a:lumMod val="50000"/>
                    </a:schemeClr>
                  </a:solidFill>
                  <a:latin typeface="+mn-ea"/>
                  <a:cs typeface="Open Sans" pitchFamily="34" charset="0"/>
                </a:rPr>
                <a:t>（</a:t>
              </a:r>
              <a:r>
                <a:rPr lang="zh-TW" altLang="zh-TW" sz="2000" b="1" dirty="0">
                  <a:solidFill>
                    <a:schemeClr val="bg1">
                      <a:lumMod val="50000"/>
                    </a:schemeClr>
                  </a:solidFill>
                  <a:latin typeface="+mn-ea"/>
                  <a:cs typeface="Open Sans" pitchFamily="34" charset="0"/>
                </a:rPr>
                <a:t>其股東及客戶為德意志聯邦共和國、</a:t>
              </a:r>
              <a:r>
                <a:rPr lang="en-US" altLang="zh-TW" sz="2000" b="1" dirty="0">
                  <a:solidFill>
                    <a:schemeClr val="bg1">
                      <a:lumMod val="50000"/>
                    </a:schemeClr>
                  </a:solidFill>
                  <a:latin typeface="+mn-ea"/>
                  <a:cs typeface="Open Sans" pitchFamily="34" charset="0"/>
                </a:rPr>
                <a:t>14 </a:t>
              </a:r>
              <a:r>
                <a:rPr lang="zh-TW" altLang="zh-TW" sz="2000" b="1" dirty="0">
                  <a:solidFill>
                    <a:schemeClr val="bg1">
                      <a:lumMod val="50000"/>
                    </a:schemeClr>
                  </a:solidFill>
                  <a:latin typeface="+mn-ea"/>
                  <a:cs typeface="Open Sans" pitchFamily="34" charset="0"/>
                </a:rPr>
                <a:t>個聯邦州、各市鎮、大學醫院和大型市立醫院、大學和研究機構、其他公共組織</a:t>
              </a:r>
              <a:r>
                <a:rPr lang="zh-TW" altLang="en-US" sz="2000" b="1" dirty="0">
                  <a:solidFill>
                    <a:schemeClr val="bg1">
                      <a:lumMod val="50000"/>
                    </a:schemeClr>
                  </a:solidFill>
                  <a:latin typeface="+mn-ea"/>
                  <a:cs typeface="Open Sans" pitchFamily="34" charset="0"/>
                </a:rPr>
                <a:t>等等）</a:t>
              </a:r>
              <a:endParaRPr lang="en-US" altLang="zh-TW" sz="2000" b="1" dirty="0">
                <a:solidFill>
                  <a:schemeClr val="bg1">
                    <a:lumMod val="50000"/>
                  </a:schemeClr>
                </a:solidFill>
                <a:latin typeface="+mn-ea"/>
                <a:cs typeface="Open Sans" pitchFamily="34" charset="0"/>
              </a:endParaRPr>
            </a:p>
            <a:p>
              <a:pPr marL="285750" indent="-285750">
                <a:spcBef>
                  <a:spcPts val="600"/>
                </a:spcBef>
                <a:buFont typeface="Arial" panose="020B0604020202020204" pitchFamily="34" charset="0"/>
                <a:buChar char="•"/>
              </a:pPr>
              <a:r>
                <a:rPr lang="zh-TW" altLang="zh-TW" sz="2000" b="1" dirty="0">
                  <a:solidFill>
                    <a:schemeClr val="bg1">
                      <a:lumMod val="50000"/>
                    </a:schemeClr>
                  </a:solidFill>
                  <a:latin typeface="+mn-ea"/>
                  <a:cs typeface="Open Sans" pitchFamily="34" charset="0"/>
                </a:rPr>
                <a:t>兩個部門</a:t>
              </a:r>
              <a:r>
                <a:rPr lang="zh-TW" altLang="en-US" sz="2000" b="1" dirty="0">
                  <a:solidFill>
                    <a:schemeClr val="bg1">
                      <a:lumMod val="50000"/>
                    </a:schemeClr>
                  </a:solidFill>
                  <a:latin typeface="+mn-ea"/>
                  <a:cs typeface="Open Sans" pitchFamily="34" charset="0"/>
                </a:rPr>
                <a:t>：</a:t>
              </a:r>
              <a:r>
                <a:rPr lang="zh-TW" altLang="zh-TW" sz="2000" b="1" dirty="0">
                  <a:solidFill>
                    <a:schemeClr val="bg1">
                      <a:lumMod val="50000"/>
                    </a:schemeClr>
                  </a:solidFill>
                  <a:latin typeface="+mn-ea"/>
                  <a:cs typeface="Open Sans" pitchFamily="34" charset="0"/>
                </a:rPr>
                <a:t>公共管理</a:t>
              </a:r>
              <a:r>
                <a:rPr lang="zh-TW" altLang="en-US" sz="2000" b="1" dirty="0">
                  <a:solidFill>
                    <a:schemeClr val="bg1">
                      <a:lumMod val="50000"/>
                    </a:schemeClr>
                  </a:solidFill>
                  <a:latin typeface="+mn-ea"/>
                  <a:cs typeface="Open Sans" pitchFamily="34" charset="0"/>
                </a:rPr>
                <a:t>；</a:t>
              </a:r>
              <a:r>
                <a:rPr lang="zh-TW" altLang="zh-TW" sz="2000" b="1" dirty="0">
                  <a:solidFill>
                    <a:schemeClr val="bg1">
                      <a:lumMod val="50000"/>
                    </a:schemeClr>
                  </a:solidFill>
                  <a:latin typeface="+mn-ea"/>
                  <a:cs typeface="Open Sans" pitchFamily="34" charset="0"/>
                </a:rPr>
                <a:t>建設、基礎設施和市政諮詢</a:t>
              </a:r>
              <a:endParaRPr lang="en-US" altLang="zh-TW" sz="2000" b="1" dirty="0">
                <a:solidFill>
                  <a:schemeClr val="bg1">
                    <a:lumMod val="50000"/>
                  </a:schemeClr>
                </a:solidFill>
                <a:latin typeface="+mn-ea"/>
                <a:cs typeface="Open Sans" pitchFamily="34" charset="0"/>
              </a:endParaRPr>
            </a:p>
          </p:txBody>
        </p:sp>
        <p:sp>
          <p:nvSpPr>
            <p:cNvPr id="34" name="矩形 27"/>
            <p:cNvSpPr/>
            <p:nvPr/>
          </p:nvSpPr>
          <p:spPr>
            <a:xfrm>
              <a:off x="1012578" y="1587530"/>
              <a:ext cx="1837192" cy="106275"/>
            </a:xfrm>
            <a:prstGeom prst="rect">
              <a:avLst/>
            </a:prstGeom>
          </p:spPr>
          <p:txBody>
            <a:bodyPr wrap="none">
              <a:spAutoFit/>
            </a:bodyPr>
            <a:lstStyle/>
            <a:p>
              <a:pPr algn="ctr"/>
              <a:r>
                <a:rPr lang="zh-TW" altLang="zh-TW" sz="2000" b="1" dirty="0">
                  <a:effectLst/>
                  <a:latin typeface="+mn-ea"/>
                  <a:cs typeface="Times New Roman" panose="02020603050405020304" pitchFamily="18" charset="0"/>
                </a:rPr>
                <a:t>德國夥伴關係公部門顧問有限公司</a:t>
              </a:r>
              <a:endParaRPr lang="en-US" altLang="ko-KR" sz="2000" b="1" dirty="0">
                <a:solidFill>
                  <a:srgbClr val="FFFF00"/>
                </a:solidFill>
                <a:latin typeface="+mn-ea"/>
              </a:endParaRPr>
            </a:p>
          </p:txBody>
        </p:sp>
      </p:grpSp>
      <p:sp>
        <p:nvSpPr>
          <p:cNvPr id="28" name="標題 1">
            <a:extLst>
              <a:ext uri="{FF2B5EF4-FFF2-40B4-BE49-F238E27FC236}">
                <a16:creationId xmlns:a16="http://schemas.microsoft.com/office/drawing/2014/main" id="{B37D6394-8714-4C6A-BDE8-0E8241666F9E}"/>
              </a:ext>
            </a:extLst>
          </p:cNvPr>
          <p:cNvSpPr txBox="1">
            <a:spLocks/>
          </p:cNvSpPr>
          <p:nvPr/>
        </p:nvSpPr>
        <p:spPr>
          <a:xfrm>
            <a:off x="950332" y="309943"/>
            <a:ext cx="9601200" cy="79513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TW" altLang="en-US" b="1" dirty="0">
                <a:latin typeface="Microsoft YaHei" panose="020B0503020204020204" pitchFamily="34" charset="-122"/>
                <a:ea typeface="Microsoft YaHei" panose="020B0503020204020204" pitchFamily="34" charset="-122"/>
              </a:rPr>
              <a:t>拜會機關簡介</a:t>
            </a:r>
            <a:endParaRPr lang="zh-TW" altLang="en-US" dirty="0">
              <a:latin typeface="Microsoft YaHei" panose="020B0503020204020204" pitchFamily="34" charset="-122"/>
              <a:ea typeface="Microsoft YaHei" panose="020B0503020204020204" pitchFamily="34" charset="-122"/>
            </a:endParaRPr>
          </a:p>
        </p:txBody>
      </p:sp>
      <p:grpSp>
        <p:nvGrpSpPr>
          <p:cNvPr id="52" name="Group 114">
            <a:extLst>
              <a:ext uri="{FF2B5EF4-FFF2-40B4-BE49-F238E27FC236}">
                <a16:creationId xmlns:a16="http://schemas.microsoft.com/office/drawing/2014/main" id="{179090EF-40F1-446E-AE68-97AFD158EA10}"/>
              </a:ext>
            </a:extLst>
          </p:cNvPr>
          <p:cNvGrpSpPr/>
          <p:nvPr/>
        </p:nvGrpSpPr>
        <p:grpSpPr>
          <a:xfrm>
            <a:off x="4505195" y="1395478"/>
            <a:ext cx="3775394" cy="5040000"/>
            <a:chOff x="1055402" y="1583888"/>
            <a:chExt cx="1751546" cy="1286161"/>
          </a:xfrm>
        </p:grpSpPr>
        <p:sp>
          <p:nvSpPr>
            <p:cNvPr id="53" name="圆角矩形 9">
              <a:extLst>
                <a:ext uri="{FF2B5EF4-FFF2-40B4-BE49-F238E27FC236}">
                  <a16:creationId xmlns:a16="http://schemas.microsoft.com/office/drawing/2014/main" id="{F8740106-AA48-4004-B4D1-A0ADBDDA4EB7}"/>
                </a:ext>
              </a:extLst>
            </p:cNvPr>
            <p:cNvSpPr/>
            <p:nvPr/>
          </p:nvSpPr>
          <p:spPr>
            <a:xfrm>
              <a:off x="1075124" y="1583888"/>
              <a:ext cx="1712098" cy="1286161"/>
            </a:xfrm>
            <a:prstGeom prst="roundRect">
              <a:avLst>
                <a:gd name="adj" fmla="val 6371"/>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5" dirty="0">
                <a:latin typeface="微软雅黑 Light" panose="020B0502040204020203" pitchFamily="34" charset="-122"/>
                <a:ea typeface="微软雅黑 Light" panose="020B0502040204020203" pitchFamily="34" charset="-122"/>
              </a:endParaRPr>
            </a:p>
          </p:txBody>
        </p:sp>
        <p:sp>
          <p:nvSpPr>
            <p:cNvPr id="54" name="圆角矩形 10">
              <a:extLst>
                <a:ext uri="{FF2B5EF4-FFF2-40B4-BE49-F238E27FC236}">
                  <a16:creationId xmlns:a16="http://schemas.microsoft.com/office/drawing/2014/main" id="{5ADA597A-870A-47AF-9DB6-605C63D9459F}"/>
                </a:ext>
              </a:extLst>
            </p:cNvPr>
            <p:cNvSpPr/>
            <p:nvPr/>
          </p:nvSpPr>
          <p:spPr>
            <a:xfrm>
              <a:off x="1120835" y="1718490"/>
              <a:ext cx="1620675" cy="112959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5">
                <a:latin typeface="微软雅黑 Light" panose="020B0502040204020203" pitchFamily="34" charset="-122"/>
                <a:ea typeface="微软雅黑 Light" panose="020B0502040204020203" pitchFamily="34" charset="-122"/>
              </a:endParaRPr>
            </a:p>
          </p:txBody>
        </p:sp>
        <p:sp>
          <p:nvSpPr>
            <p:cNvPr id="55" name="Text Box 41">
              <a:extLst>
                <a:ext uri="{FF2B5EF4-FFF2-40B4-BE49-F238E27FC236}">
                  <a16:creationId xmlns:a16="http://schemas.microsoft.com/office/drawing/2014/main" id="{0AEFFC37-CE13-4348-A796-15BAB23D7D58}"/>
                </a:ext>
              </a:extLst>
            </p:cNvPr>
            <p:cNvSpPr txBox="1">
              <a:spLocks noChangeArrowheads="1"/>
            </p:cNvSpPr>
            <p:nvPr/>
          </p:nvSpPr>
          <p:spPr bwMode="auto">
            <a:xfrm>
              <a:off x="1128991" y="1732008"/>
              <a:ext cx="1604363" cy="1064240"/>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gn="just" hangingPunct="0">
                <a:spcBef>
                  <a:spcPts val="600"/>
                </a:spcBef>
                <a:buFont typeface="Arial" panose="020B0604020202020204" pitchFamily="34" charset="0"/>
                <a:buChar char="•"/>
              </a:pPr>
              <a:r>
                <a:rPr lang="zh-TW" altLang="zh-TW" sz="2000" b="1" dirty="0">
                  <a:solidFill>
                    <a:schemeClr val="bg1">
                      <a:lumMod val="50000"/>
                    </a:schemeClr>
                  </a:solidFill>
                  <a:latin typeface="+mn-ea"/>
                  <a:cs typeface="Open Sans" pitchFamily="34" charset="0"/>
                </a:rPr>
                <a:t>管理財政及</a:t>
              </a:r>
              <a:r>
                <a:rPr lang="en-US" altLang="zh-TW" sz="2000" b="1" dirty="0">
                  <a:solidFill>
                    <a:schemeClr val="bg1">
                      <a:lumMod val="50000"/>
                    </a:schemeClr>
                  </a:solidFill>
                  <a:latin typeface="+mn-ea"/>
                  <a:cs typeface="Open Sans" pitchFamily="34" charset="0"/>
                </a:rPr>
                <a:t>PPP</a:t>
              </a:r>
              <a:r>
                <a:rPr lang="zh-TW" altLang="zh-TW" sz="2000" b="1" dirty="0">
                  <a:solidFill>
                    <a:schemeClr val="bg1">
                      <a:lumMod val="50000"/>
                    </a:schemeClr>
                  </a:solidFill>
                  <a:latin typeface="+mn-ea"/>
                  <a:cs typeface="Open Sans" pitchFamily="34" charset="0"/>
                </a:rPr>
                <a:t>企劃，例如負責管理、籌畫黑森邦之大型建設</a:t>
              </a:r>
              <a:r>
                <a:rPr lang="zh-TW" altLang="en-US" sz="2000" b="1" dirty="0">
                  <a:solidFill>
                    <a:schemeClr val="bg1">
                      <a:lumMod val="50000"/>
                    </a:schemeClr>
                  </a:solidFill>
                  <a:latin typeface="+mn-ea"/>
                  <a:cs typeface="Open Sans" pitchFamily="34" charset="0"/>
                </a:rPr>
                <a:t>，</a:t>
              </a:r>
              <a:r>
                <a:rPr lang="zh-TW" altLang="zh-TW" sz="2000" b="1" dirty="0">
                  <a:solidFill>
                    <a:schemeClr val="bg1">
                      <a:lumMod val="50000"/>
                    </a:schemeClr>
                  </a:solidFill>
                  <a:latin typeface="+mn-ea"/>
                  <a:cs typeface="Open Sans" pitchFamily="34" charset="0"/>
                </a:rPr>
                <a:t>協助內政</a:t>
              </a:r>
              <a:r>
                <a:rPr lang="zh-TW" altLang="en-US" sz="2000" b="1" dirty="0">
                  <a:solidFill>
                    <a:schemeClr val="bg1">
                      <a:lumMod val="50000"/>
                    </a:schemeClr>
                  </a:solidFill>
                  <a:latin typeface="+mn-ea"/>
                  <a:cs typeface="Open Sans" pitchFamily="34" charset="0"/>
                </a:rPr>
                <a:t>機關</a:t>
              </a:r>
              <a:r>
                <a:rPr lang="zh-TW" altLang="zh-TW" sz="2000" b="1" dirty="0">
                  <a:solidFill>
                    <a:schemeClr val="bg1">
                      <a:lumMod val="50000"/>
                    </a:schemeClr>
                  </a:solidFill>
                  <a:latin typeface="+mn-ea"/>
                  <a:cs typeface="Open Sans" pitchFamily="34" charset="0"/>
                </a:rPr>
                <a:t>、司法</a:t>
              </a:r>
              <a:r>
                <a:rPr lang="zh-TW" altLang="en-US" sz="2000" b="1" dirty="0">
                  <a:solidFill>
                    <a:schemeClr val="bg1">
                      <a:lumMod val="50000"/>
                    </a:schemeClr>
                  </a:solidFill>
                  <a:latin typeface="+mn-ea"/>
                  <a:cs typeface="Open Sans" pitchFamily="34" charset="0"/>
                </a:rPr>
                <a:t>機關</a:t>
              </a:r>
              <a:r>
                <a:rPr lang="zh-TW" altLang="zh-TW" sz="2000" b="1" dirty="0">
                  <a:solidFill>
                    <a:schemeClr val="bg1">
                      <a:lumMod val="50000"/>
                    </a:schemeClr>
                  </a:solidFill>
                  <a:latin typeface="+mn-ea"/>
                  <a:cs typeface="Open Sans" pitchFamily="34" charset="0"/>
                </a:rPr>
                <a:t>、文化藝術建築領域、其他公部門辦公室的修建租賃等等</a:t>
              </a:r>
              <a:endParaRPr lang="en-US" altLang="zh-TW" sz="2000" b="1" dirty="0">
                <a:solidFill>
                  <a:schemeClr val="bg1">
                    <a:lumMod val="50000"/>
                  </a:schemeClr>
                </a:solidFill>
                <a:latin typeface="+mn-ea"/>
                <a:cs typeface="Open Sans" pitchFamily="34" charset="0"/>
              </a:endParaRPr>
            </a:p>
            <a:p>
              <a:pPr marL="285750" indent="-285750" algn="just" hangingPunct="0">
                <a:spcBef>
                  <a:spcPts val="600"/>
                </a:spcBef>
                <a:buFont typeface="Arial" panose="020B0604020202020204" pitchFamily="34" charset="0"/>
                <a:buChar char="•"/>
              </a:pPr>
              <a:r>
                <a:rPr lang="zh-TW" altLang="en-US" sz="2000" b="1" dirty="0">
                  <a:solidFill>
                    <a:schemeClr val="bg1">
                      <a:lumMod val="50000"/>
                    </a:schemeClr>
                  </a:solidFill>
                  <a:latin typeface="+mn-ea"/>
                  <a:cs typeface="Open Sans" pitchFamily="34" charset="0"/>
                </a:rPr>
                <a:t>監督黑森邦建設及不動產邦營事業（簡稱</a:t>
              </a:r>
              <a:r>
                <a:rPr lang="en-US" altLang="zh-TW" sz="2000" b="1" dirty="0">
                  <a:solidFill>
                    <a:schemeClr val="bg1">
                      <a:lumMod val="50000"/>
                    </a:schemeClr>
                  </a:solidFill>
                  <a:latin typeface="+mn-ea"/>
                  <a:cs typeface="Open Sans" pitchFamily="34" charset="0"/>
                </a:rPr>
                <a:t>LBIH</a:t>
              </a:r>
              <a:r>
                <a:rPr lang="zh-TW" altLang="en-US" sz="2000" b="1" dirty="0">
                  <a:solidFill>
                    <a:schemeClr val="bg1">
                      <a:lumMod val="50000"/>
                    </a:schemeClr>
                  </a:solidFill>
                  <a:latin typeface="+mn-ea"/>
                  <a:cs typeface="Open Sans" pitchFamily="34" charset="0"/>
                </a:rPr>
                <a:t>），該事業負責實際之採購工作，</a:t>
              </a:r>
              <a:r>
                <a:rPr lang="en-US" altLang="zh-TW" sz="2000" b="1" dirty="0">
                  <a:solidFill>
                    <a:srgbClr val="C00000"/>
                  </a:solidFill>
                  <a:latin typeface="+mn-ea"/>
                  <a:cs typeface="Open Sans" pitchFamily="34" charset="0"/>
                </a:rPr>
                <a:t>LBIH</a:t>
              </a:r>
              <a:r>
                <a:rPr lang="zh-TW" altLang="en-US" sz="2000" b="1" dirty="0">
                  <a:solidFill>
                    <a:srgbClr val="C00000"/>
                  </a:solidFill>
                  <a:latin typeface="+mn-ea"/>
                  <a:cs typeface="Open Sans" pitchFamily="34" charset="0"/>
                </a:rPr>
                <a:t>以前是黑森邦財政廳的下級機關，現改組為邦營事業，</a:t>
              </a:r>
              <a:r>
                <a:rPr lang="en-US" altLang="zh-TW" sz="2000" b="1" dirty="0">
                  <a:solidFill>
                    <a:srgbClr val="C00000"/>
                  </a:solidFill>
                  <a:latin typeface="+mn-ea"/>
                  <a:cs typeface="Open Sans" pitchFamily="34" charset="0"/>
                </a:rPr>
                <a:t>100%</a:t>
              </a:r>
              <a:r>
                <a:rPr lang="zh-TW" altLang="en-US" sz="2000" b="1" dirty="0">
                  <a:solidFill>
                    <a:srgbClr val="C00000"/>
                  </a:solidFill>
                  <a:latin typeface="+mn-ea"/>
                  <a:cs typeface="Open Sans" pitchFamily="34" charset="0"/>
                </a:rPr>
                <a:t>公部門持股</a:t>
              </a:r>
              <a:endParaRPr lang="en-US" altLang="zh-TW" sz="2000" b="1" dirty="0">
                <a:solidFill>
                  <a:srgbClr val="C00000"/>
                </a:solidFill>
                <a:latin typeface="+mn-ea"/>
                <a:cs typeface="Open Sans" pitchFamily="34" charset="0"/>
              </a:endParaRPr>
            </a:p>
          </p:txBody>
        </p:sp>
        <p:sp>
          <p:nvSpPr>
            <p:cNvPr id="56" name="矩形 27">
              <a:extLst>
                <a:ext uri="{FF2B5EF4-FFF2-40B4-BE49-F238E27FC236}">
                  <a16:creationId xmlns:a16="http://schemas.microsoft.com/office/drawing/2014/main" id="{60588A87-409E-49EE-B989-F581C9E1A1C7}"/>
                </a:ext>
              </a:extLst>
            </p:cNvPr>
            <p:cNvSpPr/>
            <p:nvPr/>
          </p:nvSpPr>
          <p:spPr>
            <a:xfrm>
              <a:off x="1055402" y="1587530"/>
              <a:ext cx="1751546" cy="102104"/>
            </a:xfrm>
            <a:prstGeom prst="rect">
              <a:avLst/>
            </a:prstGeom>
          </p:spPr>
          <p:txBody>
            <a:bodyPr wrap="none">
              <a:spAutoFit/>
            </a:bodyPr>
            <a:lstStyle/>
            <a:p>
              <a:pPr algn="ctr"/>
              <a:r>
                <a:rPr lang="zh-TW" altLang="zh-TW" sz="2000" b="1" dirty="0">
                  <a:latin typeface="+mn-ea"/>
                  <a:cs typeface="Times New Roman" panose="02020603050405020304" pitchFamily="18" charset="0"/>
                </a:rPr>
                <a:t>黑森邦財政廳公私協力權限中心</a:t>
              </a:r>
              <a:endParaRPr lang="en-US" altLang="ko-KR" sz="2000" b="1" dirty="0">
                <a:latin typeface="+mn-ea"/>
                <a:cs typeface="Times New Roman" panose="02020603050405020304" pitchFamily="18" charset="0"/>
              </a:endParaRPr>
            </a:p>
          </p:txBody>
        </p:sp>
      </p:grpSp>
      <p:grpSp>
        <p:nvGrpSpPr>
          <p:cNvPr id="57" name="Group 114">
            <a:extLst>
              <a:ext uri="{FF2B5EF4-FFF2-40B4-BE49-F238E27FC236}">
                <a16:creationId xmlns:a16="http://schemas.microsoft.com/office/drawing/2014/main" id="{4D7685F3-A29D-471C-8E9C-186A0529104E}"/>
              </a:ext>
            </a:extLst>
          </p:cNvPr>
          <p:cNvGrpSpPr/>
          <p:nvPr/>
        </p:nvGrpSpPr>
        <p:grpSpPr>
          <a:xfrm>
            <a:off x="8311824" y="1396091"/>
            <a:ext cx="3690365" cy="5040000"/>
            <a:chOff x="1075124" y="1583888"/>
            <a:chExt cx="1712098" cy="1286161"/>
          </a:xfrm>
        </p:grpSpPr>
        <p:sp>
          <p:nvSpPr>
            <p:cNvPr id="58" name="圆角矩形 9">
              <a:extLst>
                <a:ext uri="{FF2B5EF4-FFF2-40B4-BE49-F238E27FC236}">
                  <a16:creationId xmlns:a16="http://schemas.microsoft.com/office/drawing/2014/main" id="{C8871BB9-D3A0-492C-8AE4-784A88B4C914}"/>
                </a:ext>
              </a:extLst>
            </p:cNvPr>
            <p:cNvSpPr/>
            <p:nvPr/>
          </p:nvSpPr>
          <p:spPr>
            <a:xfrm>
              <a:off x="1075124" y="1583888"/>
              <a:ext cx="1712098" cy="1286161"/>
            </a:xfrm>
            <a:prstGeom prst="roundRect">
              <a:avLst>
                <a:gd name="adj" fmla="val 6371"/>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5" dirty="0">
                <a:latin typeface="微软雅黑 Light" panose="020B0502040204020203" pitchFamily="34" charset="-122"/>
                <a:ea typeface="微软雅黑 Light" panose="020B0502040204020203" pitchFamily="34" charset="-122"/>
              </a:endParaRPr>
            </a:p>
          </p:txBody>
        </p:sp>
        <p:sp>
          <p:nvSpPr>
            <p:cNvPr id="59" name="圆角矩形 10">
              <a:extLst>
                <a:ext uri="{FF2B5EF4-FFF2-40B4-BE49-F238E27FC236}">
                  <a16:creationId xmlns:a16="http://schemas.microsoft.com/office/drawing/2014/main" id="{C3BEA0D6-21AB-43F0-8061-88994A529E1C}"/>
                </a:ext>
              </a:extLst>
            </p:cNvPr>
            <p:cNvSpPr/>
            <p:nvPr/>
          </p:nvSpPr>
          <p:spPr>
            <a:xfrm>
              <a:off x="1112436" y="1718490"/>
              <a:ext cx="1637474" cy="1129590"/>
            </a:xfrm>
            <a:prstGeom prst="roundRect">
              <a:avLst>
                <a:gd name="adj" fmla="val 637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5">
                <a:latin typeface="微软雅黑 Light" panose="020B0502040204020203" pitchFamily="34" charset="-122"/>
                <a:ea typeface="微软雅黑 Light" panose="020B0502040204020203" pitchFamily="34" charset="-122"/>
              </a:endParaRPr>
            </a:p>
          </p:txBody>
        </p:sp>
        <p:sp>
          <p:nvSpPr>
            <p:cNvPr id="60" name="Text Box 41">
              <a:extLst>
                <a:ext uri="{FF2B5EF4-FFF2-40B4-BE49-F238E27FC236}">
                  <a16:creationId xmlns:a16="http://schemas.microsoft.com/office/drawing/2014/main" id="{79723326-78ED-4700-B89C-D2436A4D5DB1}"/>
                </a:ext>
              </a:extLst>
            </p:cNvPr>
            <p:cNvSpPr txBox="1">
              <a:spLocks noChangeArrowheads="1"/>
            </p:cNvSpPr>
            <p:nvPr/>
          </p:nvSpPr>
          <p:spPr bwMode="auto">
            <a:xfrm>
              <a:off x="1162070" y="1731852"/>
              <a:ext cx="1538206" cy="104460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just" hangingPunct="0"/>
              <a:r>
                <a:rPr lang="zh-TW" altLang="en-US" sz="2000" b="1" dirty="0">
                  <a:solidFill>
                    <a:schemeClr val="bg1">
                      <a:lumMod val="50000"/>
                    </a:schemeClr>
                  </a:solidFill>
                  <a:latin typeface="+mn-ea"/>
                  <a:cs typeface="Open Sans" pitchFamily="34" charset="0"/>
                </a:rPr>
                <a:t>由諾爾律師事務所柏林分所的</a:t>
              </a:r>
              <a:r>
                <a:rPr lang="zh-TW" altLang="en-US" sz="2000" b="1" dirty="0">
                  <a:solidFill>
                    <a:srgbClr val="C00000"/>
                  </a:solidFill>
                  <a:latin typeface="+mn-ea"/>
                  <a:cs typeface="Open Sans" pitchFamily="34" charset="0"/>
                </a:rPr>
                <a:t>初級合夥人</a:t>
              </a:r>
              <a:r>
                <a:rPr lang="en-US" altLang="zh-TW" sz="2000" b="1" dirty="0">
                  <a:solidFill>
                    <a:schemeClr val="bg1">
                      <a:lumMod val="50000"/>
                    </a:schemeClr>
                  </a:solidFill>
                  <a:latin typeface="+mn-ea"/>
                  <a:cs typeface="Open Sans" pitchFamily="34" charset="0"/>
                </a:rPr>
                <a:t>Julian von Lucius</a:t>
              </a:r>
              <a:r>
                <a:rPr lang="zh-TW" altLang="en-US" sz="2000" b="1" dirty="0">
                  <a:solidFill>
                    <a:schemeClr val="bg1">
                      <a:lumMod val="50000"/>
                    </a:schemeClr>
                  </a:solidFill>
                  <a:latin typeface="+mn-ea"/>
                  <a:cs typeface="Open Sans" pitchFamily="34" charset="0"/>
                </a:rPr>
                <a:t>博士接待，渠為諾爾電信和監管與政府事務團隊的成員，</a:t>
              </a:r>
              <a:r>
                <a:rPr lang="zh-TW" altLang="en-US" sz="2000" b="1" dirty="0">
                  <a:solidFill>
                    <a:srgbClr val="C00000"/>
                  </a:solidFill>
                  <a:latin typeface="+mn-ea"/>
                  <a:cs typeface="Open Sans" pitchFamily="34" charset="0"/>
                </a:rPr>
                <a:t>主要業務領域之一是協調複雜的基礎設施項目</a:t>
              </a:r>
              <a:r>
                <a:rPr lang="zh-TW" altLang="en-US" sz="2000" b="1" dirty="0">
                  <a:solidFill>
                    <a:schemeClr val="bg1">
                      <a:lumMod val="50000"/>
                    </a:schemeClr>
                  </a:solidFill>
                  <a:latin typeface="+mn-ea"/>
                  <a:cs typeface="Open Sans" pitchFamily="34" charset="0"/>
                </a:rPr>
                <a:t>，並就涉及電信和媒體法以及公共採購法的所有監管問題提供廣泛的建議。</a:t>
              </a:r>
              <a:r>
                <a:rPr lang="en-US" altLang="zh-TW" sz="2000" b="1" dirty="0">
                  <a:solidFill>
                    <a:schemeClr val="bg1">
                      <a:lumMod val="50000"/>
                    </a:schemeClr>
                  </a:solidFill>
                  <a:latin typeface="+mn-ea"/>
                  <a:cs typeface="Open Sans" pitchFamily="34" charset="0"/>
                </a:rPr>
                <a:t>Julian</a:t>
              </a:r>
              <a:r>
                <a:rPr lang="zh-TW" altLang="en-US" sz="2000" b="1" dirty="0">
                  <a:solidFill>
                    <a:schemeClr val="bg1">
                      <a:lumMod val="50000"/>
                    </a:schemeClr>
                  </a:solidFill>
                  <a:latin typeface="+mn-ea"/>
                  <a:cs typeface="Open Sans" pitchFamily="34" charset="0"/>
                </a:rPr>
                <a:t>博士定期發表有關電信法的文章，並自 </a:t>
              </a:r>
              <a:r>
                <a:rPr lang="en-US" altLang="zh-TW" sz="2000" b="1" dirty="0">
                  <a:solidFill>
                    <a:schemeClr val="bg1">
                      <a:lumMod val="50000"/>
                    </a:schemeClr>
                  </a:solidFill>
                  <a:latin typeface="+mn-ea"/>
                  <a:cs typeface="Open Sans" pitchFamily="34" charset="0"/>
                </a:rPr>
                <a:t>2017 </a:t>
              </a:r>
              <a:r>
                <a:rPr lang="zh-TW" altLang="en-US" sz="2000" b="1" dirty="0">
                  <a:solidFill>
                    <a:schemeClr val="bg1">
                      <a:lumMod val="50000"/>
                    </a:schemeClr>
                  </a:solidFill>
                  <a:latin typeface="+mn-ea"/>
                  <a:cs typeface="Open Sans" pitchFamily="34" charset="0"/>
                </a:rPr>
                <a:t>年起擔任柏林自由大學歐洲媒體法講師。</a:t>
              </a:r>
              <a:endParaRPr lang="zh-TW" altLang="zh-TW" sz="2000" b="1" dirty="0">
                <a:solidFill>
                  <a:schemeClr val="bg1">
                    <a:lumMod val="50000"/>
                  </a:schemeClr>
                </a:solidFill>
                <a:latin typeface="+mn-ea"/>
                <a:cs typeface="Open Sans" pitchFamily="34" charset="0"/>
              </a:endParaRPr>
            </a:p>
          </p:txBody>
        </p:sp>
        <p:sp>
          <p:nvSpPr>
            <p:cNvPr id="61" name="矩形 27">
              <a:extLst>
                <a:ext uri="{FF2B5EF4-FFF2-40B4-BE49-F238E27FC236}">
                  <a16:creationId xmlns:a16="http://schemas.microsoft.com/office/drawing/2014/main" id="{DAB740DF-A4F4-49F8-A397-27D944A4C1F1}"/>
                </a:ext>
              </a:extLst>
            </p:cNvPr>
            <p:cNvSpPr/>
            <p:nvPr/>
          </p:nvSpPr>
          <p:spPr>
            <a:xfrm>
              <a:off x="1174392" y="1587530"/>
              <a:ext cx="1513564" cy="102104"/>
            </a:xfrm>
            <a:prstGeom prst="rect">
              <a:avLst/>
            </a:prstGeom>
          </p:spPr>
          <p:txBody>
            <a:bodyPr wrap="none">
              <a:spAutoFit/>
            </a:bodyPr>
            <a:lstStyle/>
            <a:p>
              <a:pPr algn="ctr"/>
              <a:r>
                <a:rPr lang="zh-TW" altLang="zh-TW" sz="2000" b="1" dirty="0">
                  <a:latin typeface="+mn-ea"/>
                  <a:cs typeface="Times New Roman" panose="02020603050405020304" pitchFamily="18" charset="0"/>
                </a:rPr>
                <a:t>諾爾律師事務所柏林辦公室</a:t>
              </a:r>
              <a:endParaRPr lang="zh-CN" altLang="en-US" sz="2000" b="1" dirty="0">
                <a:latin typeface="+mn-ea"/>
                <a:cs typeface="Times New Roman" panose="02020603050405020304" pitchFamily="18" charset="0"/>
                <a:sym typeface="Arial" panose="020B0604020202020204" pitchFamily="34" charset="0"/>
              </a:endParaRPr>
            </a:p>
          </p:txBody>
        </p:sp>
      </p:grpSp>
    </p:spTree>
    <p:extLst>
      <p:ext uri="{BB962C8B-B14F-4D97-AF65-F5344CB8AC3E}">
        <p14:creationId xmlns:p14="http://schemas.microsoft.com/office/powerpoint/2010/main" val="1219547257"/>
      </p:ext>
    </p:extLst>
  </p:cSld>
  <p:clrMapOvr>
    <a:masterClrMapping/>
  </p:clrMapOvr>
  <p:extLst>
    <p:ext uri="{E180D4A7-C9FB-4DFB-919C-405C955672EB}">
      <p14:showEvtLst xmlns:p14="http://schemas.microsoft.com/office/powerpoint/2010/main">
        <p14:playEvt time="1315" objId="106"/>
        <p14:stopEvt time="2081" objId="106"/>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直角三角形 20">
            <a:extLst>
              <a:ext uri="{FF2B5EF4-FFF2-40B4-BE49-F238E27FC236}">
                <a16:creationId xmlns:a16="http://schemas.microsoft.com/office/drawing/2014/main" id="{1B2A9E9B-4EE3-43BC-950A-D2C5D9C0C998}"/>
              </a:ext>
            </a:extLst>
          </p:cNvPr>
          <p:cNvSpPr/>
          <p:nvPr/>
        </p:nvSpPr>
        <p:spPr>
          <a:xfrm>
            <a:off x="1169040" y="428591"/>
            <a:ext cx="4675696" cy="536227"/>
          </a:xfrm>
          <a:prstGeom prst="r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4" name="矩形 47"/>
          <p:cNvSpPr>
            <a:spLocks noChangeArrowheads="1"/>
          </p:cNvSpPr>
          <p:nvPr/>
        </p:nvSpPr>
        <p:spPr bwMode="auto">
          <a:xfrm>
            <a:off x="870864" y="1502345"/>
            <a:ext cx="6131017" cy="480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285750" indent="-285750">
              <a:lnSpc>
                <a:spcPct val="110000"/>
              </a:lnSpc>
              <a:spcBef>
                <a:spcPct val="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接待人員：執行委員會成員</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Karl-Heinz Heller</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先生</a:t>
            </a: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股東協調諮詢部主管</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Sven-Olaf </a:t>
            </a:r>
            <a:r>
              <a:rPr lang="en-US" altLang="zh-TW" sz="2000" dirty="0" err="1">
                <a:solidFill>
                  <a:schemeClr val="accent1">
                    <a:lumMod val="75000"/>
                  </a:schemeClr>
                </a:solidFill>
                <a:latin typeface="微軟正黑體" panose="020B0604030504040204" pitchFamily="34" charset="-120"/>
                <a:ea typeface="微軟正黑體" panose="020B0604030504040204" pitchFamily="34" charset="-120"/>
              </a:rPr>
              <a:t>Heckel</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博士</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ct val="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德國</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PPP</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模式與傳統採購之差異</a:t>
            </a: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PPP</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之優</a:t>
            </a: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缺</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點</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ct val="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德國公共不動產的</a:t>
            </a: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七</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種</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PPP</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契約模型</a:t>
            </a: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租賃模式</a:t>
            </a: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FM</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租賃模式、購買者模式、所有權模式、承包模式、特許經營模式、特殊目的實體（</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SPV</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）模式</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ct val="0"/>
              </a:spcBef>
            </a:pP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聯邦</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有負責具體任務的機構</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ct val="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德國辦理</a:t>
            </a:r>
            <a:r>
              <a:rPr lang="en-US" altLang="zh-TW" sz="2000" dirty="0">
                <a:solidFill>
                  <a:schemeClr val="accent1">
                    <a:lumMod val="75000"/>
                  </a:schemeClr>
                </a:solidFill>
                <a:latin typeface="微軟正黑體" panose="020B0604030504040204" pitchFamily="34" charset="-120"/>
                <a:ea typeface="微軟正黑體" panose="020B0604030504040204" pitchFamily="34" charset="-120"/>
              </a:rPr>
              <a:t>PPP</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專案</a:t>
            </a: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之</a:t>
            </a: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階段劃分</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ct val="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選商程序及競爭第三人保護（公平程序瑕疵之救濟）</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ct val="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合作契約常見約款及範本</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ct val="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履約爭議之訴訟外紛爭解決機制</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ct val="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營運資產、設備設定負擔之要件</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ct val="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私人營運設施對外收費之控管</a:t>
            </a:r>
            <a:endParaRPr lang="en-US" altLang="zh-TW" sz="20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nSpc>
                <a:spcPct val="110000"/>
              </a:lnSpc>
              <a:spcBef>
                <a:spcPct val="0"/>
              </a:spcBef>
            </a:pPr>
            <a:r>
              <a:rPr lang="zh-TW" altLang="zh-TW" sz="2000" dirty="0">
                <a:solidFill>
                  <a:schemeClr val="accent1">
                    <a:lumMod val="75000"/>
                  </a:schemeClr>
                </a:solidFill>
                <a:latin typeface="微軟正黑體" panose="020B0604030504040204" pitchFamily="34" charset="-120"/>
                <a:ea typeface="微軟正黑體" panose="020B0604030504040204" pitchFamily="34" charset="-120"/>
              </a:rPr>
              <a:t>無營運績效良好之私人夥伴可優先續約</a:t>
            </a:r>
            <a:r>
              <a:rPr lang="zh-TW" altLang="en-US" sz="2000" dirty="0">
                <a:solidFill>
                  <a:schemeClr val="accent1">
                    <a:lumMod val="75000"/>
                  </a:schemeClr>
                </a:solidFill>
                <a:latin typeface="微軟正黑體" panose="020B0604030504040204" pitchFamily="34" charset="-120"/>
                <a:ea typeface="微軟正黑體" panose="020B0604030504040204" pitchFamily="34" charset="-120"/>
              </a:rPr>
              <a:t>之規定</a:t>
            </a:r>
          </a:p>
        </p:txBody>
      </p:sp>
      <p:sp>
        <p:nvSpPr>
          <p:cNvPr id="3" name="矩形 2"/>
          <p:cNvSpPr/>
          <p:nvPr/>
        </p:nvSpPr>
        <p:spPr>
          <a:xfrm>
            <a:off x="7050006" y="5212082"/>
            <a:ext cx="4859655" cy="1200329"/>
          </a:xfrm>
          <a:prstGeom prst="rect">
            <a:avLst/>
          </a:prstGeom>
        </p:spPr>
        <p:txBody>
          <a:bodyPr wrap="square">
            <a:spAutoFit/>
          </a:bodyPr>
          <a:lstStyle/>
          <a:p>
            <a:pPr hangingPunct="0"/>
            <a:r>
              <a:rPr lang="zh-TW" altLang="zh-TW" dirty="0"/>
              <a:t>▲</a:t>
            </a:r>
            <a:r>
              <a:rPr lang="zh-TW" altLang="en-US" dirty="0"/>
              <a:t>由左而右依序為：翻譯藍偉銓先生、本局柯景文法務專員、本局曾上芸編審、本局沈杏霖主任秘書、</a:t>
            </a:r>
            <a:r>
              <a:rPr lang="en-US" altLang="zh-TW" dirty="0"/>
              <a:t>Karl-Heinz Heller</a:t>
            </a:r>
            <a:r>
              <a:rPr lang="zh-TW" altLang="en-US" dirty="0"/>
              <a:t>先生、駐德國代表處游琇閔一等秘書、本局張峻溢法務專員</a:t>
            </a:r>
            <a:r>
              <a:rPr lang="zh-TW" altLang="zh-TW" dirty="0"/>
              <a:t>。</a:t>
            </a:r>
          </a:p>
        </p:txBody>
      </p:sp>
      <p:sp>
        <p:nvSpPr>
          <p:cNvPr id="20" name="標題 1">
            <a:extLst>
              <a:ext uri="{FF2B5EF4-FFF2-40B4-BE49-F238E27FC236}">
                <a16:creationId xmlns:a16="http://schemas.microsoft.com/office/drawing/2014/main" id="{B47F9B75-E2AF-4AE9-B41E-DC56609E9522}"/>
              </a:ext>
            </a:extLst>
          </p:cNvPr>
          <p:cNvSpPr>
            <a:spLocks noGrp="1"/>
          </p:cNvSpPr>
          <p:nvPr>
            <p:ph type="title"/>
          </p:nvPr>
        </p:nvSpPr>
        <p:spPr>
          <a:xfrm>
            <a:off x="870864" y="362822"/>
            <a:ext cx="11038798" cy="1485900"/>
          </a:xfrm>
        </p:spPr>
        <p:txBody>
          <a:bodyPr>
            <a:normAutofit/>
          </a:bodyPr>
          <a:lstStyle/>
          <a:p>
            <a:r>
              <a:rPr lang="zh-TW" altLang="zh-TW" b="1" dirty="0">
                <a:latin typeface="Microsoft YaHei" panose="020B0503020204020204" pitchFamily="34" charset="-122"/>
                <a:ea typeface="Microsoft YaHei" panose="020B0503020204020204" pitchFamily="34" charset="-122"/>
              </a:rPr>
              <a:t>德國夥伴關係</a:t>
            </a:r>
            <a:r>
              <a:rPr lang="en-US" altLang="zh-TW" b="1" dirty="0">
                <a:latin typeface="Microsoft YaHei" panose="020B0503020204020204" pitchFamily="34" charset="-122"/>
                <a:ea typeface="Microsoft YaHei" panose="020B0503020204020204" pitchFamily="34" charset="-122"/>
              </a:rPr>
              <a:t>–</a:t>
            </a:r>
            <a:r>
              <a:rPr lang="zh-TW" altLang="zh-TW" b="1" dirty="0">
                <a:latin typeface="Microsoft YaHei" panose="020B0503020204020204" pitchFamily="34" charset="-122"/>
                <a:ea typeface="Microsoft YaHei" panose="020B0503020204020204" pitchFamily="34" charset="-122"/>
              </a:rPr>
              <a:t>公部門顧問有限公司</a:t>
            </a:r>
            <a:r>
              <a:rPr lang="en-US" altLang="zh-TW" b="1" dirty="0">
                <a:latin typeface="Microsoft YaHei" panose="020B0503020204020204" pitchFamily="34" charset="-122"/>
                <a:ea typeface="Microsoft YaHei" panose="020B0503020204020204" pitchFamily="34" charset="-122"/>
              </a:rPr>
              <a:t>(</a:t>
            </a:r>
            <a:r>
              <a:rPr lang="zh-TW" altLang="en-US" b="1" dirty="0">
                <a:latin typeface="Microsoft YaHei" panose="020B0503020204020204" pitchFamily="34" charset="-122"/>
                <a:ea typeface="Microsoft YaHei" panose="020B0503020204020204" pitchFamily="34" charset="-122"/>
              </a:rPr>
              <a:t>簡稱</a:t>
            </a:r>
            <a:r>
              <a:rPr lang="en-US" altLang="zh-TW" b="1" dirty="0">
                <a:latin typeface="Microsoft YaHei" panose="020B0503020204020204" pitchFamily="34" charset="-122"/>
                <a:ea typeface="Microsoft YaHei" panose="020B0503020204020204" pitchFamily="34" charset="-122"/>
              </a:rPr>
              <a:t>PD)</a:t>
            </a:r>
            <a:endParaRPr lang="zh-TW" altLang="en-US" b="1" dirty="0">
              <a:latin typeface="Microsoft YaHei" panose="020B0503020204020204" pitchFamily="34" charset="-122"/>
              <a:ea typeface="Microsoft YaHei" panose="020B0503020204020204" pitchFamily="34" charset="-122"/>
            </a:endParaRPr>
          </a:p>
        </p:txBody>
      </p:sp>
      <p:pic>
        <p:nvPicPr>
          <p:cNvPr id="23" name="圖片 22">
            <a:extLst>
              <a:ext uri="{FF2B5EF4-FFF2-40B4-BE49-F238E27FC236}">
                <a16:creationId xmlns:a16="http://schemas.microsoft.com/office/drawing/2014/main" id="{EBF9C79B-F968-4D35-B5B7-F82D0FBE6519}"/>
              </a:ext>
            </a:extLst>
          </p:cNvPr>
          <p:cNvPicPr/>
          <p:nvPr/>
        </p:nvPicPr>
        <p:blipFill rotWithShape="1">
          <a:blip r:embed="rId3" cstate="print">
            <a:extLst>
              <a:ext uri="{28A0092B-C50C-407E-A947-70E740481C1C}">
                <a14:useLocalDpi xmlns:a14="http://schemas.microsoft.com/office/drawing/2010/main" val="0"/>
              </a:ext>
            </a:extLst>
          </a:blip>
          <a:srcRect t="38111" b="4715"/>
          <a:stretch/>
        </p:blipFill>
        <p:spPr bwMode="auto">
          <a:xfrm>
            <a:off x="7050007" y="1486303"/>
            <a:ext cx="4859655" cy="370397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12961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直角三角形 20">
            <a:extLst>
              <a:ext uri="{FF2B5EF4-FFF2-40B4-BE49-F238E27FC236}">
                <a16:creationId xmlns:a16="http://schemas.microsoft.com/office/drawing/2014/main" id="{1B2A9E9B-4EE3-43BC-950A-D2C5D9C0C998}"/>
              </a:ext>
            </a:extLst>
          </p:cNvPr>
          <p:cNvSpPr/>
          <p:nvPr/>
        </p:nvSpPr>
        <p:spPr>
          <a:xfrm>
            <a:off x="1169040" y="428591"/>
            <a:ext cx="4675696" cy="536227"/>
          </a:xfrm>
          <a:prstGeom prst="r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4" name="矩形 47"/>
          <p:cNvSpPr>
            <a:spLocks noChangeArrowheads="1"/>
          </p:cNvSpPr>
          <p:nvPr/>
        </p:nvSpPr>
        <p:spPr bwMode="auto">
          <a:xfrm>
            <a:off x="836230" y="1243824"/>
            <a:ext cx="6174170" cy="5296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285750" indent="-285750" algn="l">
              <a:buFont typeface="Arial" panose="020B0604020202020204" pitchFamily="34" charset="0"/>
              <a:buChar char="•"/>
            </a:pP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接待人員</a:t>
            </a:r>
            <a:r>
              <a:rPr lang="zh-TW" altLang="en-US" sz="1900" dirty="0">
                <a:solidFill>
                  <a:schemeClr val="accent1">
                    <a:lumMod val="75000"/>
                  </a:schemeClr>
                </a:solidFill>
                <a:latin typeface="微軟正黑體" panose="020B0604030504040204" pitchFamily="34" charset="-120"/>
                <a:ea typeface="微軟正黑體" panose="020B0604030504040204" pitchFamily="34" charset="-120"/>
              </a:rPr>
              <a:t>：</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組長</a:t>
            </a:r>
            <a:r>
              <a:rPr lang="en-US" altLang="zh-TW" sz="1900" dirty="0">
                <a:solidFill>
                  <a:schemeClr val="accent1">
                    <a:lumMod val="75000"/>
                  </a:schemeClr>
                </a:solidFill>
                <a:latin typeface="微軟正黑體" panose="020B0604030504040204" pitchFamily="34" charset="-120"/>
                <a:ea typeface="微軟正黑體" panose="020B0604030504040204" pitchFamily="34" charset="-120"/>
              </a:rPr>
              <a:t>Guido </a:t>
            </a:r>
            <a:r>
              <a:rPr lang="en-US" altLang="zh-TW" sz="1900" dirty="0" err="1">
                <a:solidFill>
                  <a:schemeClr val="accent1">
                    <a:lumMod val="75000"/>
                  </a:schemeClr>
                </a:solidFill>
                <a:latin typeface="微軟正黑體" panose="020B0604030504040204" pitchFamily="34" charset="-120"/>
                <a:ea typeface="微軟正黑體" panose="020B0604030504040204" pitchFamily="34" charset="-120"/>
              </a:rPr>
              <a:t>Brennert</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先生（主講人</a:t>
            </a:r>
            <a:r>
              <a:rPr lang="zh-TW" altLang="en-US" sz="1900" dirty="0">
                <a:solidFill>
                  <a:schemeClr val="accent1">
                    <a:lumMod val="75000"/>
                  </a:schemeClr>
                </a:solidFill>
                <a:latin typeface="微軟正黑體" panose="020B0604030504040204" pitchFamily="34" charset="-120"/>
                <a:ea typeface="微軟正黑體" panose="020B0604030504040204" pitchFamily="34" charset="-120"/>
              </a:rPr>
              <a:t>，負責</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建築投資預算、邦建設工程、公私協力權限中心）</a:t>
            </a:r>
            <a:r>
              <a:rPr lang="zh-TW" altLang="en-US" sz="1900" dirty="0">
                <a:solidFill>
                  <a:schemeClr val="accent1">
                    <a:lumMod val="75000"/>
                  </a:schemeClr>
                </a:solidFill>
                <a:latin typeface="微軟正黑體" panose="020B0604030504040204" pitchFamily="34" charset="-120"/>
                <a:ea typeface="微軟正黑體" panose="020B0604030504040204" pitchFamily="34" charset="-120"/>
              </a:rPr>
              <a:t>、</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辦事員</a:t>
            </a:r>
            <a:r>
              <a:rPr lang="en-US" altLang="zh-TW" sz="1900" dirty="0">
                <a:solidFill>
                  <a:schemeClr val="accent1">
                    <a:lumMod val="75000"/>
                  </a:schemeClr>
                </a:solidFill>
                <a:latin typeface="微軟正黑體" panose="020B0604030504040204" pitchFamily="34" charset="-120"/>
                <a:ea typeface="微軟正黑體" panose="020B0604030504040204" pitchFamily="34" charset="-120"/>
              </a:rPr>
              <a:t>Dirk-Andreas </a:t>
            </a:r>
            <a:r>
              <a:rPr lang="en-US" altLang="zh-TW" sz="1900" dirty="0" err="1">
                <a:solidFill>
                  <a:schemeClr val="accent1">
                    <a:lumMod val="75000"/>
                  </a:schemeClr>
                </a:solidFill>
                <a:latin typeface="微軟正黑體" panose="020B0604030504040204" pitchFamily="34" charset="-120"/>
                <a:ea typeface="微軟正黑體" panose="020B0604030504040204" pitchFamily="34" charset="-120"/>
              </a:rPr>
              <a:t>Klinke</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博士</a:t>
            </a:r>
            <a:r>
              <a:rPr lang="zh-TW" altLang="en-US" sz="1900" dirty="0">
                <a:solidFill>
                  <a:schemeClr val="accent1">
                    <a:lumMod val="75000"/>
                  </a:schemeClr>
                </a:solidFill>
                <a:latin typeface="微軟正黑體" panose="020B0604030504040204" pitchFamily="34" charset="-120"/>
                <a:ea typeface="微軟正黑體" panose="020B0604030504040204" pitchFamily="34" charset="-120"/>
              </a:rPr>
              <a:t>（負責</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公私協力政策、經濟性調查、地方之公私協力議題諮詢</a:t>
            </a:r>
            <a:r>
              <a:rPr lang="zh-TW" altLang="en-US" sz="1900" dirty="0">
                <a:solidFill>
                  <a:schemeClr val="accent1">
                    <a:lumMod val="75000"/>
                  </a:schemeClr>
                </a:solidFill>
                <a:latin typeface="微軟正黑體" panose="020B0604030504040204" pitchFamily="34" charset="-120"/>
                <a:ea typeface="微軟正黑體" panose="020B0604030504040204" pitchFamily="34" charset="-120"/>
              </a:rPr>
              <a:t>）</a:t>
            </a:r>
            <a:endParaRPr lang="en-US" altLang="zh-TW" sz="19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gn="l">
              <a:buFont typeface="Arial" panose="020B0604020202020204" pitchFamily="34" charset="0"/>
              <a:buChar char="•"/>
            </a:pPr>
            <a:r>
              <a:rPr lang="zh-TW" altLang="zh-TW" sz="1900" dirty="0">
                <a:solidFill>
                  <a:srgbClr val="C00000"/>
                </a:solidFill>
                <a:latin typeface="微軟正黑體" panose="020B0604030504040204" pitchFamily="34" charset="-120"/>
                <a:ea typeface="微軟正黑體" panose="020B0604030504040204" pitchFamily="34" charset="-120"/>
              </a:rPr>
              <a:t>需用機關提交需求計畫予</a:t>
            </a:r>
            <a:r>
              <a:rPr lang="en-US" altLang="zh-TW" sz="1900" dirty="0">
                <a:solidFill>
                  <a:srgbClr val="C00000"/>
                </a:solidFill>
                <a:latin typeface="微軟正黑體" panose="020B0604030504040204" pitchFamily="34" charset="-120"/>
                <a:ea typeface="微軟正黑體" panose="020B0604030504040204" pitchFamily="34" charset="-120"/>
              </a:rPr>
              <a:t>PPP</a:t>
            </a:r>
            <a:r>
              <a:rPr lang="zh-TW" altLang="zh-TW" sz="1900" dirty="0">
                <a:solidFill>
                  <a:srgbClr val="C00000"/>
                </a:solidFill>
                <a:latin typeface="微軟正黑體" panose="020B0604030504040204" pitchFamily="34" charset="-120"/>
                <a:ea typeface="微軟正黑體" panose="020B0604030504040204" pitchFamily="34" charset="-120"/>
              </a:rPr>
              <a:t>中心，該中心審查並批准需求計畫，轉由黑森邦建設及不動產邦營事業</a:t>
            </a:r>
            <a:r>
              <a:rPr lang="en-US" altLang="zh-TW" sz="1900" dirty="0">
                <a:solidFill>
                  <a:srgbClr val="C00000"/>
                </a:solidFill>
                <a:latin typeface="微軟正黑體" panose="020B0604030504040204" pitchFamily="34" charset="-120"/>
                <a:ea typeface="微軟正黑體" panose="020B0604030504040204" pitchFamily="34" charset="-120"/>
              </a:rPr>
              <a:t>(LBIH)</a:t>
            </a:r>
            <a:r>
              <a:rPr lang="zh-TW" altLang="zh-TW" sz="1900" dirty="0">
                <a:solidFill>
                  <a:srgbClr val="C00000"/>
                </a:solidFill>
                <a:latin typeface="微軟正黑體" panose="020B0604030504040204" pitchFamily="34" charset="-120"/>
                <a:ea typeface="微軟正黑體" panose="020B0604030504040204" pitchFamily="34" charset="-120"/>
              </a:rPr>
              <a:t>實際執行招商程序</a:t>
            </a:r>
            <a:endParaRPr lang="en-US" altLang="zh-TW" sz="1900" dirty="0">
              <a:solidFill>
                <a:srgbClr val="C00000"/>
              </a:solidFill>
              <a:latin typeface="微軟正黑體" panose="020B0604030504040204" pitchFamily="34" charset="-120"/>
              <a:ea typeface="微軟正黑體" panose="020B0604030504040204" pitchFamily="34" charset="-120"/>
            </a:endParaRPr>
          </a:p>
          <a:p>
            <a:pPr marL="285750" indent="-285750" algn="l">
              <a:buFont typeface="Arial" panose="020B0604020202020204" pitchFamily="34" charset="0"/>
              <a:buChar char="•"/>
            </a:pPr>
            <a:r>
              <a:rPr lang="en-US" altLang="zh-TW" sz="1900" dirty="0">
                <a:solidFill>
                  <a:srgbClr val="C00000"/>
                </a:solidFill>
                <a:latin typeface="微軟正黑體" panose="020B0604030504040204" pitchFamily="34" charset="-120"/>
                <a:ea typeface="微軟正黑體" panose="020B0604030504040204" pitchFamily="34" charset="-120"/>
              </a:rPr>
              <a:t>LBIH</a:t>
            </a:r>
            <a:r>
              <a:rPr lang="zh-TW" altLang="zh-TW" sz="1900" dirty="0">
                <a:solidFill>
                  <a:srgbClr val="C00000"/>
                </a:solidFill>
                <a:latin typeface="微軟正黑體" panose="020B0604030504040204" pitchFamily="34" charset="-120"/>
                <a:ea typeface="微軟正黑體" panose="020B0604030504040204" pitchFamily="34" charset="-120"/>
              </a:rPr>
              <a:t>受黑森邦財政廳的行政和技術監督，邦營事業，</a:t>
            </a:r>
            <a:r>
              <a:rPr lang="en-US" altLang="zh-TW" sz="1900" dirty="0">
                <a:solidFill>
                  <a:srgbClr val="C00000"/>
                </a:solidFill>
                <a:latin typeface="微軟正黑體" panose="020B0604030504040204" pitchFamily="34" charset="-120"/>
                <a:ea typeface="微軟正黑體" panose="020B0604030504040204" pitchFamily="34" charset="-120"/>
              </a:rPr>
              <a:t>100%</a:t>
            </a:r>
            <a:r>
              <a:rPr lang="zh-TW" altLang="zh-TW" sz="1900" dirty="0">
                <a:solidFill>
                  <a:srgbClr val="C00000"/>
                </a:solidFill>
                <a:latin typeface="微軟正黑體" panose="020B0604030504040204" pitchFamily="34" charset="-120"/>
                <a:ea typeface="微軟正黑體" panose="020B0604030504040204" pitchFamily="34" charset="-120"/>
              </a:rPr>
              <a:t>由公部門</a:t>
            </a:r>
            <a:r>
              <a:rPr lang="zh-TW" altLang="en-US" sz="1900" dirty="0">
                <a:solidFill>
                  <a:srgbClr val="C00000"/>
                </a:solidFill>
                <a:latin typeface="微軟正黑體" panose="020B0604030504040204" pitchFamily="34" charset="-120"/>
                <a:ea typeface="微軟正黑體" panose="020B0604030504040204" pitchFamily="34" charset="-120"/>
              </a:rPr>
              <a:t>持股</a:t>
            </a:r>
            <a:endParaRPr lang="en-US" altLang="zh-TW" sz="1900" dirty="0">
              <a:solidFill>
                <a:srgbClr val="C00000"/>
              </a:solidFill>
              <a:latin typeface="微軟正黑體" panose="020B0604030504040204" pitchFamily="34" charset="-120"/>
              <a:ea typeface="微軟正黑體" panose="020B0604030504040204" pitchFamily="34" charset="-120"/>
            </a:endParaRPr>
          </a:p>
          <a:p>
            <a:pPr marL="285750" indent="-285750" algn="l">
              <a:buFont typeface="Arial" panose="020B0604020202020204" pitchFamily="34" charset="0"/>
              <a:buChar char="•"/>
            </a:pPr>
            <a:r>
              <a:rPr lang="en-US" altLang="zh-TW" sz="1900" dirty="0">
                <a:solidFill>
                  <a:schemeClr val="accent1">
                    <a:lumMod val="75000"/>
                  </a:schemeClr>
                </a:solidFill>
                <a:latin typeface="微軟正黑體" panose="020B0604030504040204" pitchFamily="34" charset="-120"/>
                <a:ea typeface="微軟正黑體" panose="020B0604030504040204" pitchFamily="34" charset="-120"/>
              </a:rPr>
              <a:t>PPP</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模式與傳統採購之差異</a:t>
            </a:r>
            <a:endParaRPr lang="en-US" altLang="zh-TW" sz="19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gn="l">
              <a:buFont typeface="Arial" panose="020B0604020202020204" pitchFamily="34" charset="0"/>
              <a:buChar char="•"/>
            </a:pP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黑森邦</a:t>
            </a:r>
            <a:r>
              <a:rPr lang="en-US" altLang="zh-TW" sz="1900" dirty="0">
                <a:solidFill>
                  <a:schemeClr val="accent1">
                    <a:lumMod val="75000"/>
                  </a:schemeClr>
                </a:solidFill>
                <a:latin typeface="微軟正黑體" panose="020B0604030504040204" pitchFamily="34" charset="-120"/>
                <a:ea typeface="微軟正黑體" panose="020B0604030504040204" pitchFamily="34" charset="-120"/>
              </a:rPr>
              <a:t>PPP</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計畫之流程</a:t>
            </a:r>
            <a:endParaRPr lang="en-US" altLang="zh-TW" sz="19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gn="l">
              <a:buFont typeface="Arial" panose="020B0604020202020204" pitchFamily="34" charset="0"/>
              <a:buChar char="•"/>
            </a:pPr>
            <a:r>
              <a:rPr lang="en-US" altLang="zh-TW" sz="1900" dirty="0">
                <a:solidFill>
                  <a:schemeClr val="accent1">
                    <a:lumMod val="75000"/>
                  </a:schemeClr>
                </a:solidFill>
                <a:latin typeface="微軟正黑體" panose="020B0604030504040204" pitchFamily="34" charset="-120"/>
                <a:ea typeface="微軟正黑體" panose="020B0604030504040204" pitchFamily="34" charset="-120"/>
              </a:rPr>
              <a:t>PPP</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契約模型</a:t>
            </a:r>
            <a:endParaRPr lang="en-US" altLang="zh-TW" sz="19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gn="l">
              <a:buFont typeface="Arial" panose="020B0604020202020204" pitchFamily="34" charset="0"/>
              <a:buChar char="•"/>
            </a:pP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私人合作夥伴籌措財源方式</a:t>
            </a:r>
            <a:r>
              <a:rPr lang="zh-TW" altLang="en-US" sz="1900" dirty="0">
                <a:solidFill>
                  <a:schemeClr val="accent1">
                    <a:lumMod val="75000"/>
                  </a:schemeClr>
                </a:solidFill>
                <a:latin typeface="微軟正黑體" panose="020B0604030504040204" pitchFamily="34" charset="-120"/>
                <a:ea typeface="微軟正黑體" panose="020B0604030504040204" pitchFamily="34" charset="-120"/>
              </a:rPr>
              <a:t>：</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所有權模式</a:t>
            </a:r>
            <a:r>
              <a:rPr lang="en-US" altLang="zh-TW" sz="1900" dirty="0">
                <a:solidFill>
                  <a:schemeClr val="accent1">
                    <a:lumMod val="75000"/>
                  </a:schemeClr>
                </a:solidFill>
                <a:latin typeface="微軟正黑體" panose="020B0604030504040204" pitchFamily="34" charset="-120"/>
                <a:ea typeface="微軟正黑體" panose="020B0604030504040204" pitchFamily="34" charset="-120"/>
              </a:rPr>
              <a:t>vs</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租賃模式</a:t>
            </a:r>
            <a:endParaRPr lang="en-US" altLang="zh-TW" sz="19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gn="l">
              <a:buFont typeface="Arial" panose="020B0604020202020204" pitchFamily="34" charset="0"/>
              <a:buChar char="•"/>
            </a:pP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德國法務人員在</a:t>
            </a:r>
            <a:r>
              <a:rPr lang="en-US" altLang="zh-TW" sz="1900" dirty="0">
                <a:solidFill>
                  <a:schemeClr val="accent1">
                    <a:lumMod val="75000"/>
                  </a:schemeClr>
                </a:solidFill>
                <a:latin typeface="微軟正黑體" panose="020B0604030504040204" pitchFamily="34" charset="-120"/>
                <a:ea typeface="微軟正黑體" panose="020B0604030504040204" pitchFamily="34" charset="-120"/>
              </a:rPr>
              <a:t>PPP</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各階段中</a:t>
            </a:r>
            <a:r>
              <a:rPr lang="zh-TW" altLang="en-US" sz="1900" dirty="0">
                <a:solidFill>
                  <a:schemeClr val="accent1">
                    <a:lumMod val="75000"/>
                  </a:schemeClr>
                </a:solidFill>
                <a:latin typeface="微軟正黑體" panose="020B0604030504040204" pitchFamily="34" charset="-120"/>
                <a:ea typeface="微軟正黑體" panose="020B0604030504040204" pitchFamily="34" charset="-120"/>
              </a:rPr>
              <a:t>之</a:t>
            </a: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角色及參與程度</a:t>
            </a:r>
            <a:endParaRPr lang="en-US" altLang="zh-TW" sz="19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gn="l">
              <a:buFont typeface="Arial" panose="020B0604020202020204" pitchFamily="34" charset="0"/>
              <a:buChar char="•"/>
            </a:pP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選商程序及競爭第三人保護（公平程序瑕疵之救濟）</a:t>
            </a:r>
            <a:endParaRPr lang="en-US" altLang="zh-TW" sz="1900" dirty="0">
              <a:solidFill>
                <a:schemeClr val="accent1">
                  <a:lumMod val="75000"/>
                </a:schemeClr>
              </a:solidFill>
              <a:latin typeface="微軟正黑體" panose="020B0604030504040204" pitchFamily="34" charset="-120"/>
              <a:ea typeface="微軟正黑體" panose="020B0604030504040204" pitchFamily="34" charset="-120"/>
            </a:endParaRPr>
          </a:p>
          <a:p>
            <a:pPr marL="285750" indent="-285750" algn="l">
              <a:buFont typeface="Arial" panose="020B0604020202020204" pitchFamily="34" charset="0"/>
              <a:buChar char="•"/>
            </a:pPr>
            <a:r>
              <a:rPr lang="zh-TW" altLang="zh-TW" sz="1900" dirty="0">
                <a:solidFill>
                  <a:schemeClr val="accent1">
                    <a:lumMod val="75000"/>
                  </a:schemeClr>
                </a:solidFill>
                <a:latin typeface="微軟正黑體" panose="020B0604030504040204" pitchFamily="34" charset="-120"/>
                <a:ea typeface="微軟正黑體" panose="020B0604030504040204" pitchFamily="34" charset="-120"/>
              </a:rPr>
              <a:t>無營運績效良好之私人夥伴可優先續約</a:t>
            </a:r>
            <a:r>
              <a:rPr lang="zh-TW" altLang="en-US" sz="1900" dirty="0">
                <a:solidFill>
                  <a:schemeClr val="accent1">
                    <a:lumMod val="75000"/>
                  </a:schemeClr>
                </a:solidFill>
                <a:latin typeface="微軟正黑體" panose="020B0604030504040204" pitchFamily="34" charset="-120"/>
                <a:ea typeface="微軟正黑體" panose="020B0604030504040204" pitchFamily="34" charset="-120"/>
              </a:rPr>
              <a:t>之規定</a:t>
            </a:r>
            <a:endParaRPr lang="en-US" altLang="zh-TW" sz="1900" dirty="0">
              <a:solidFill>
                <a:schemeClr val="accent1">
                  <a:lumMod val="75000"/>
                </a:schemeClr>
              </a:solidFill>
              <a:latin typeface="微軟正黑體" panose="020B0604030504040204" pitchFamily="34" charset="-120"/>
              <a:ea typeface="微軟正黑體" panose="020B0604030504040204" pitchFamily="34" charset="-120"/>
            </a:endParaRPr>
          </a:p>
        </p:txBody>
      </p:sp>
      <p:sp>
        <p:nvSpPr>
          <p:cNvPr id="3" name="矩形 2"/>
          <p:cNvSpPr/>
          <p:nvPr/>
        </p:nvSpPr>
        <p:spPr>
          <a:xfrm>
            <a:off x="7046767" y="4786325"/>
            <a:ext cx="4859655" cy="1477328"/>
          </a:xfrm>
          <a:prstGeom prst="rect">
            <a:avLst/>
          </a:prstGeom>
        </p:spPr>
        <p:txBody>
          <a:bodyPr wrap="square">
            <a:spAutoFit/>
          </a:bodyPr>
          <a:lstStyle/>
          <a:p>
            <a:r>
              <a:rPr lang="zh-TW" altLang="zh-TW" dirty="0"/>
              <a:t>▲由左而右依序為：本局張峻溢法務專員、本局曾上芸編審、本局沈杏霖主任秘書、</a:t>
            </a:r>
            <a:r>
              <a:rPr lang="en-US" altLang="zh-TW" dirty="0"/>
              <a:t>Guido </a:t>
            </a:r>
            <a:r>
              <a:rPr lang="en-US" altLang="zh-TW" dirty="0" err="1"/>
              <a:t>Brennert</a:t>
            </a:r>
            <a:r>
              <a:rPr lang="zh-TW" altLang="zh-TW" dirty="0"/>
              <a:t>先生（主講人）、</a:t>
            </a:r>
            <a:r>
              <a:rPr lang="en-US" altLang="zh-TW" dirty="0"/>
              <a:t>Dirk-Andreas </a:t>
            </a:r>
            <a:r>
              <a:rPr lang="en-US" altLang="zh-TW" dirty="0" err="1"/>
              <a:t>Klinke</a:t>
            </a:r>
            <a:r>
              <a:rPr lang="zh-TW" altLang="zh-TW" dirty="0"/>
              <a:t>博士、駐法蘭克福辦事處葉慧芳副組長、本局柯景文法務專員、翻譯藍偉銓先生。</a:t>
            </a:r>
          </a:p>
        </p:txBody>
      </p:sp>
      <p:sp>
        <p:nvSpPr>
          <p:cNvPr id="20" name="標題 1">
            <a:extLst>
              <a:ext uri="{FF2B5EF4-FFF2-40B4-BE49-F238E27FC236}">
                <a16:creationId xmlns:a16="http://schemas.microsoft.com/office/drawing/2014/main" id="{B47F9B75-E2AF-4AE9-B41E-DC56609E9522}"/>
              </a:ext>
            </a:extLst>
          </p:cNvPr>
          <p:cNvSpPr>
            <a:spLocks noGrp="1"/>
          </p:cNvSpPr>
          <p:nvPr>
            <p:ph type="title"/>
          </p:nvPr>
        </p:nvSpPr>
        <p:spPr>
          <a:xfrm>
            <a:off x="1071918" y="360414"/>
            <a:ext cx="9601200" cy="855182"/>
          </a:xfrm>
        </p:spPr>
        <p:txBody>
          <a:bodyPr>
            <a:normAutofit/>
          </a:bodyPr>
          <a:lstStyle/>
          <a:p>
            <a:r>
              <a:rPr lang="zh-TW" altLang="zh-TW" b="1" dirty="0">
                <a:latin typeface="Microsoft YaHei" panose="020B0503020204020204" pitchFamily="34" charset="-122"/>
                <a:ea typeface="Microsoft YaHei" panose="020B0503020204020204" pitchFamily="34" charset="-122"/>
              </a:rPr>
              <a:t>黑森邦財政廳公私協力權限中心</a:t>
            </a:r>
            <a:endParaRPr lang="zh-TW" altLang="en-US" b="1" dirty="0">
              <a:latin typeface="Microsoft YaHei" panose="020B0503020204020204" pitchFamily="34" charset="-122"/>
              <a:ea typeface="Microsoft YaHei" panose="020B0503020204020204" pitchFamily="34" charset="-122"/>
            </a:endParaRPr>
          </a:p>
        </p:txBody>
      </p:sp>
      <p:pic>
        <p:nvPicPr>
          <p:cNvPr id="22" name="圖片 21">
            <a:extLst>
              <a:ext uri="{FF2B5EF4-FFF2-40B4-BE49-F238E27FC236}">
                <a16:creationId xmlns:a16="http://schemas.microsoft.com/office/drawing/2014/main" id="{8E338A4B-46F5-4F23-869C-39F043A346EF}"/>
              </a:ext>
            </a:extLst>
          </p:cNvPr>
          <p:cNvPicPr/>
          <p:nvPr/>
        </p:nvPicPr>
        <p:blipFill rotWithShape="1">
          <a:blip r:embed="rId3" cstate="print">
            <a:extLst>
              <a:ext uri="{28A0092B-C50C-407E-A947-70E740481C1C}">
                <a14:useLocalDpi xmlns:a14="http://schemas.microsoft.com/office/drawing/2010/main" val="0"/>
              </a:ext>
            </a:extLst>
          </a:blip>
          <a:srcRect t="22878" b="4178"/>
          <a:stretch/>
        </p:blipFill>
        <p:spPr bwMode="auto">
          <a:xfrm>
            <a:off x="7046767" y="1243824"/>
            <a:ext cx="4859655" cy="33344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54247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群組 2">
            <a:extLst>
              <a:ext uri="{FF2B5EF4-FFF2-40B4-BE49-F238E27FC236}">
                <a16:creationId xmlns:a16="http://schemas.microsoft.com/office/drawing/2014/main" id="{F5A205BC-6574-42B4-82AD-08FA4DDFD352}"/>
              </a:ext>
            </a:extLst>
          </p:cNvPr>
          <p:cNvGrpSpPr/>
          <p:nvPr/>
        </p:nvGrpSpPr>
        <p:grpSpPr>
          <a:xfrm>
            <a:off x="1406707" y="841804"/>
            <a:ext cx="9378586" cy="5174392"/>
            <a:chOff x="0" y="34200"/>
            <a:chExt cx="4694570" cy="3238162"/>
          </a:xfrm>
          <a:solidFill>
            <a:schemeClr val="accent2"/>
          </a:solidFill>
        </p:grpSpPr>
        <p:grpSp>
          <p:nvGrpSpPr>
            <p:cNvPr id="4" name="群組 3">
              <a:extLst>
                <a:ext uri="{FF2B5EF4-FFF2-40B4-BE49-F238E27FC236}">
                  <a16:creationId xmlns:a16="http://schemas.microsoft.com/office/drawing/2014/main" id="{D4033BBA-4ED6-4582-8CB4-8C216637DA24}"/>
                </a:ext>
              </a:extLst>
            </p:cNvPr>
            <p:cNvGrpSpPr/>
            <p:nvPr/>
          </p:nvGrpSpPr>
          <p:grpSpPr>
            <a:xfrm>
              <a:off x="0" y="34200"/>
              <a:ext cx="4694570" cy="3238162"/>
              <a:chOff x="0" y="97701"/>
              <a:chExt cx="7222738" cy="3238162"/>
            </a:xfrm>
            <a:grpFill/>
          </p:grpSpPr>
          <p:cxnSp>
            <p:nvCxnSpPr>
              <p:cNvPr id="6" name="直線單箭頭接點 5">
                <a:extLst>
                  <a:ext uri="{FF2B5EF4-FFF2-40B4-BE49-F238E27FC236}">
                    <a16:creationId xmlns:a16="http://schemas.microsoft.com/office/drawing/2014/main" id="{0AFA5E85-9BE0-4C27-B395-5BBFBE241FF2}"/>
                  </a:ext>
                </a:extLst>
              </p:cNvPr>
              <p:cNvCxnSpPr>
                <a:cxnSpLocks/>
              </p:cNvCxnSpPr>
              <p:nvPr/>
            </p:nvCxnSpPr>
            <p:spPr>
              <a:xfrm flipH="1">
                <a:off x="2383797" y="747158"/>
                <a:ext cx="524248" cy="0"/>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單箭頭接點 6">
                <a:extLst>
                  <a:ext uri="{FF2B5EF4-FFF2-40B4-BE49-F238E27FC236}">
                    <a16:creationId xmlns:a16="http://schemas.microsoft.com/office/drawing/2014/main" id="{18C7D0FA-95C2-4567-ACEA-D2D04ED5FFF4}"/>
                  </a:ext>
                </a:extLst>
              </p:cNvPr>
              <p:cNvCxnSpPr/>
              <p:nvPr/>
            </p:nvCxnSpPr>
            <p:spPr>
              <a:xfrm>
                <a:off x="4585977" y="717848"/>
                <a:ext cx="576375" cy="0"/>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箭號: 向下 7">
                <a:extLst>
                  <a:ext uri="{FF2B5EF4-FFF2-40B4-BE49-F238E27FC236}">
                    <a16:creationId xmlns:a16="http://schemas.microsoft.com/office/drawing/2014/main" id="{D7AB7783-DB30-44FB-BA84-AE16DF704F11}"/>
                  </a:ext>
                </a:extLst>
              </p:cNvPr>
              <p:cNvSpPr/>
              <p:nvPr/>
            </p:nvSpPr>
            <p:spPr>
              <a:xfrm>
                <a:off x="3340093" y="1382480"/>
                <a:ext cx="792087" cy="595902"/>
              </a:xfrm>
              <a:prstGeom prst="downArrow">
                <a:avLst/>
              </a:prstGeom>
              <a:ln/>
            </p:spPr>
            <p:style>
              <a:lnRef idx="0">
                <a:schemeClr val="accent2"/>
              </a:lnRef>
              <a:fillRef idx="3">
                <a:schemeClr val="accent2"/>
              </a:fillRef>
              <a:effectRef idx="3">
                <a:schemeClr val="accent2"/>
              </a:effectRef>
              <a:fontRef idx="minor">
                <a:schemeClr val="lt1"/>
              </a:fontRef>
            </p:style>
            <p:txBody>
              <a:bodyPr rtlCol="0" anchor="ctr"/>
              <a:lstStyle/>
              <a:p>
                <a:endParaRPr lang="zh-TW" altLang="en-US">
                  <a:latin typeface="微軟正黑體" panose="020B0604030504040204" pitchFamily="34" charset="-120"/>
                  <a:ea typeface="微軟正黑體" panose="020B0604030504040204" pitchFamily="34" charset="-120"/>
                </a:endParaRPr>
              </a:p>
            </p:txBody>
          </p:sp>
          <p:sp>
            <p:nvSpPr>
              <p:cNvPr id="9" name="橢圓 8">
                <a:extLst>
                  <a:ext uri="{FF2B5EF4-FFF2-40B4-BE49-F238E27FC236}">
                    <a16:creationId xmlns:a16="http://schemas.microsoft.com/office/drawing/2014/main" id="{5EBFAE20-783B-4D04-9405-2AC45BD9A220}"/>
                  </a:ext>
                </a:extLst>
              </p:cNvPr>
              <p:cNvSpPr/>
              <p:nvPr/>
            </p:nvSpPr>
            <p:spPr>
              <a:xfrm>
                <a:off x="2908045" y="97701"/>
                <a:ext cx="1656184" cy="1240783"/>
              </a:xfrm>
              <a:prstGeom prst="ellipse">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b="1"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黑森邦財政廳</a:t>
                </a:r>
                <a:r>
                  <a:rPr lang="en-US" b="1"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PPP</a:t>
                </a:r>
                <a:r>
                  <a:rPr lang="zh-TW" b="1"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權限中心</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p:txBody>
          </p:sp>
          <p:sp>
            <p:nvSpPr>
              <p:cNvPr id="10" name="矩形 9">
                <a:extLst>
                  <a:ext uri="{FF2B5EF4-FFF2-40B4-BE49-F238E27FC236}">
                    <a16:creationId xmlns:a16="http://schemas.microsoft.com/office/drawing/2014/main" id="{4A85DC64-C58F-41C2-BADD-BB1E12F53B59}"/>
                  </a:ext>
                </a:extLst>
              </p:cNvPr>
              <p:cNvSpPr/>
              <p:nvPr/>
            </p:nvSpPr>
            <p:spPr>
              <a:xfrm>
                <a:off x="0" y="202076"/>
                <a:ext cx="2364257" cy="1654213"/>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邦之公私協力企劃</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a:p>
                <a:pPr marL="285750" indent="-285750" fontAlgn="base">
                  <a:buFont typeface="Arial" panose="020B0604020202020204" pitchFamily="34" charset="0"/>
                  <a:buChar char="•"/>
                </a:pPr>
                <a:r>
                  <a:rPr lang="zh-TW"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委託及評估邦之公私協力企劃</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a:p>
                <a:pPr marL="285750" indent="-285750" fontAlgn="base">
                  <a:buFont typeface="Arial" panose="020B0604020202020204" pitchFamily="34" charset="0"/>
                  <a:buChar char="•"/>
                </a:pPr>
                <a:r>
                  <a:rPr lang="zh-TW"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權限中心蒐集、分析並鑽研黑森邦自公私協力企劃所獲致之經驗</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p:txBody>
          </p:sp>
          <p:cxnSp>
            <p:nvCxnSpPr>
              <p:cNvPr id="11" name="直線單箭頭接點 10">
                <a:extLst>
                  <a:ext uri="{FF2B5EF4-FFF2-40B4-BE49-F238E27FC236}">
                    <a16:creationId xmlns:a16="http://schemas.microsoft.com/office/drawing/2014/main" id="{B82EBFBA-3C7A-4678-A9CC-E1F6B2FB3076}"/>
                  </a:ext>
                </a:extLst>
              </p:cNvPr>
              <p:cNvCxnSpPr>
                <a:cxnSpLocks/>
              </p:cNvCxnSpPr>
              <p:nvPr/>
            </p:nvCxnSpPr>
            <p:spPr>
              <a:xfrm flipH="1">
                <a:off x="2383674" y="2686306"/>
                <a:ext cx="524529" cy="0"/>
              </a:xfrm>
              <a:prstGeom prst="straightConnector1">
                <a:avLst/>
              </a:prstGeom>
              <a:grpFill/>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矩形 11">
                <a:extLst>
                  <a:ext uri="{FF2B5EF4-FFF2-40B4-BE49-F238E27FC236}">
                    <a16:creationId xmlns:a16="http://schemas.microsoft.com/office/drawing/2014/main" id="{D11DC289-914F-438E-A403-017E6AA64D38}"/>
                  </a:ext>
                </a:extLst>
              </p:cNvPr>
              <p:cNvSpPr/>
              <p:nvPr/>
            </p:nvSpPr>
            <p:spPr>
              <a:xfrm>
                <a:off x="2" y="2022378"/>
                <a:ext cx="2364135" cy="1313485"/>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邦之公私協力企劃</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a:p>
                <a:pPr marL="285750" indent="-285750" fontAlgn="base">
                  <a:buFont typeface="Arial" panose="020B0604020202020204" pitchFamily="34" charset="0"/>
                  <a:buChar char="•"/>
                </a:pPr>
                <a:r>
                  <a:rPr lang="zh-TW"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公私協力企劃之締約對象與計畫主持</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a:p>
                <a:pPr marL="285750" indent="-285750" fontAlgn="base">
                  <a:buFont typeface="Arial" panose="020B0604020202020204" pitchFamily="34" charset="0"/>
                  <a:buChar char="•"/>
                </a:pPr>
                <a:r>
                  <a:rPr lang="zh-TW"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發包企劃並對履約負責任</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p:txBody>
          </p:sp>
          <p:sp>
            <p:nvSpPr>
              <p:cNvPr id="13" name="矩形 12">
                <a:extLst>
                  <a:ext uri="{FF2B5EF4-FFF2-40B4-BE49-F238E27FC236}">
                    <a16:creationId xmlns:a16="http://schemas.microsoft.com/office/drawing/2014/main" id="{C67DCFD9-7BD8-42ED-A244-81E95478BCE7}"/>
                  </a:ext>
                </a:extLst>
              </p:cNvPr>
              <p:cNvSpPr/>
              <p:nvPr/>
            </p:nvSpPr>
            <p:spPr>
              <a:xfrm>
                <a:off x="5186867" y="188118"/>
                <a:ext cx="2035871" cy="1531392"/>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給地方之諮詢與資訊</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a:p>
                <a:pPr marL="285750" indent="-285750" fontAlgn="base">
                  <a:buFont typeface="Arial" panose="020B0604020202020204" pitchFamily="34" charset="0"/>
                  <a:buChar char="•"/>
                </a:pPr>
                <a:r>
                  <a:rPr lang="zh-TW"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一般性諮詢</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a:p>
                <a:pPr marL="285750" indent="-285750" fontAlgn="base">
                  <a:buFont typeface="Arial" panose="020B0604020202020204" pitchFamily="34" charset="0"/>
                  <a:buChar char="•"/>
                </a:pPr>
                <a:r>
                  <a:rPr lang="zh-TW"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個別個案諮詢／協助計畫模板</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a:p>
                <a:pPr marL="285750" indent="-285750" fontAlgn="base">
                  <a:buFont typeface="Arial" panose="020B0604020202020204" pitchFamily="34" charset="0"/>
                  <a:buChar char="•"/>
                </a:pPr>
                <a:r>
                  <a:rPr lang="en-US"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PPP</a:t>
                </a:r>
                <a:r>
                  <a:rPr lang="zh-TW"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指南</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p:txBody>
          </p:sp>
        </p:grpSp>
        <p:sp>
          <p:nvSpPr>
            <p:cNvPr id="5" name="橢圓 4">
              <a:extLst>
                <a:ext uri="{FF2B5EF4-FFF2-40B4-BE49-F238E27FC236}">
                  <a16:creationId xmlns:a16="http://schemas.microsoft.com/office/drawing/2014/main" id="{4A7C4EE8-843B-4414-94C1-3833F12965D1}"/>
                </a:ext>
              </a:extLst>
            </p:cNvPr>
            <p:cNvSpPr/>
            <p:nvPr/>
          </p:nvSpPr>
          <p:spPr>
            <a:xfrm>
              <a:off x="1911828" y="1958877"/>
              <a:ext cx="1076468" cy="1313485"/>
            </a:xfrm>
            <a:prstGeom prst="ellipse">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en-US" b="1" kern="1200" dirty="0">
                  <a:solidFill>
                    <a:srgbClr val="FFFFFF"/>
                  </a:solidFill>
                  <a:effectLst/>
                  <a:latin typeface="微軟正黑體" panose="020B0604030504040204" pitchFamily="34" charset="-120"/>
                  <a:ea typeface="微軟正黑體" panose="020B0604030504040204" pitchFamily="34" charset="-120"/>
                  <a:cs typeface="Times New Roman" panose="02020603050405020304" pitchFamily="18" charset="0"/>
                </a:rPr>
                <a:t>LBIH</a:t>
              </a:r>
              <a:endParaRPr lang="zh-TW" dirty="0">
                <a:effectLst/>
                <a:latin typeface="微軟正黑體" panose="020B0604030504040204" pitchFamily="34" charset="-120"/>
                <a:ea typeface="微軟正黑體" panose="020B0604030504040204" pitchFamily="34" charset="-120"/>
                <a:cs typeface="新細明體" panose="02020500000000000000" pitchFamily="18" charset="-120"/>
              </a:endParaRPr>
            </a:p>
          </p:txBody>
        </p:sp>
      </p:grpSp>
    </p:spTree>
    <p:extLst>
      <p:ext uri="{BB962C8B-B14F-4D97-AF65-F5344CB8AC3E}">
        <p14:creationId xmlns:p14="http://schemas.microsoft.com/office/powerpoint/2010/main" val="66883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群組 2">
            <a:extLst>
              <a:ext uri="{FF2B5EF4-FFF2-40B4-BE49-F238E27FC236}">
                <a16:creationId xmlns:a16="http://schemas.microsoft.com/office/drawing/2014/main" id="{F362D34B-63F7-4390-8165-496379701F64}"/>
              </a:ext>
            </a:extLst>
          </p:cNvPr>
          <p:cNvGrpSpPr/>
          <p:nvPr/>
        </p:nvGrpSpPr>
        <p:grpSpPr>
          <a:xfrm>
            <a:off x="796072" y="889242"/>
            <a:ext cx="11101315" cy="5353836"/>
            <a:chOff x="-3815" y="0"/>
            <a:chExt cx="4889241" cy="2357973"/>
          </a:xfrm>
        </p:grpSpPr>
        <p:grpSp>
          <p:nvGrpSpPr>
            <p:cNvPr id="4" name="群組 3">
              <a:extLst>
                <a:ext uri="{FF2B5EF4-FFF2-40B4-BE49-F238E27FC236}">
                  <a16:creationId xmlns:a16="http://schemas.microsoft.com/office/drawing/2014/main" id="{852971D8-4362-434D-AFC0-3DE81B11B883}"/>
                </a:ext>
              </a:extLst>
            </p:cNvPr>
            <p:cNvGrpSpPr/>
            <p:nvPr/>
          </p:nvGrpSpPr>
          <p:grpSpPr>
            <a:xfrm>
              <a:off x="-3815" y="0"/>
              <a:ext cx="4889241" cy="2357973"/>
              <a:chOff x="-6145" y="0"/>
              <a:chExt cx="7875210" cy="3586011"/>
            </a:xfrm>
          </p:grpSpPr>
          <p:sp>
            <p:nvSpPr>
              <p:cNvPr id="8" name="矩形 7">
                <a:extLst>
                  <a:ext uri="{FF2B5EF4-FFF2-40B4-BE49-F238E27FC236}">
                    <a16:creationId xmlns:a16="http://schemas.microsoft.com/office/drawing/2014/main" id="{7D5B8840-8089-4BC7-940E-6E07F212A541}"/>
                  </a:ext>
                </a:extLst>
              </p:cNvPr>
              <p:cNvSpPr/>
              <p:nvPr/>
            </p:nvSpPr>
            <p:spPr>
              <a:xfrm>
                <a:off x="0" y="0"/>
                <a:ext cx="7832108" cy="2376264"/>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fontAlgn="base"/>
                <a:r>
                  <a:rPr lang="zh-TW" sz="2400" b="1"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裡</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9" name="矩形 8">
                <a:extLst>
                  <a:ext uri="{FF2B5EF4-FFF2-40B4-BE49-F238E27FC236}">
                    <a16:creationId xmlns:a16="http://schemas.microsoft.com/office/drawing/2014/main" id="{65441F6E-5427-4A09-99E0-AD33303EDDA9}"/>
                  </a:ext>
                </a:extLst>
              </p:cNvPr>
              <p:cNvSpPr/>
              <p:nvPr/>
            </p:nvSpPr>
            <p:spPr>
              <a:xfrm>
                <a:off x="402647" y="212820"/>
                <a:ext cx="1159720" cy="547489"/>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en-US" sz="2400" kern="1200">
                    <a:solidFill>
                      <a:srgbClr val="FFFFFF"/>
                    </a:solidFill>
                    <a:effectLst/>
                    <a:latin typeface="微軟正黑體" panose="020B0604030504040204" pitchFamily="34" charset="-120"/>
                    <a:ea typeface="新細明體" panose="02020500000000000000" pitchFamily="18" charset="-120"/>
                    <a:cs typeface="Times New Roman" panose="02020603050405020304" pitchFamily="18" charset="0"/>
                  </a:rPr>
                  <a:t>PPP</a:t>
                </a:r>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適合性審查</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10" name="矩形 9">
                <a:extLst>
                  <a:ext uri="{FF2B5EF4-FFF2-40B4-BE49-F238E27FC236}">
                    <a16:creationId xmlns:a16="http://schemas.microsoft.com/office/drawing/2014/main" id="{9830D60B-05D6-4751-A562-9DE7659AD16D}"/>
                  </a:ext>
                </a:extLst>
              </p:cNvPr>
              <p:cNvSpPr/>
              <p:nvPr/>
            </p:nvSpPr>
            <p:spPr>
              <a:xfrm>
                <a:off x="1803968" y="217273"/>
                <a:ext cx="1159720" cy="547489"/>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sz="2400" kern="1200" dirty="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經濟性</a:t>
                </a:r>
                <a:endParaRPr lang="zh-TW" sz="2400" dirty="0">
                  <a:effectLst/>
                  <a:latin typeface="新細明體" panose="02020500000000000000" pitchFamily="18" charset="-120"/>
                  <a:ea typeface="新細明體" panose="02020500000000000000" pitchFamily="18" charset="-120"/>
                  <a:cs typeface="新細明體" panose="02020500000000000000" pitchFamily="18" charset="-120"/>
                </a:endParaRPr>
              </a:p>
              <a:p>
                <a:pPr algn="ctr" fontAlgn="base"/>
                <a:r>
                  <a:rPr lang="zh-TW" sz="2400" kern="1200" dirty="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評估</a:t>
                </a:r>
                <a:endParaRPr lang="zh-TW" sz="2400" dirty="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11" name="矩形 10">
                <a:extLst>
                  <a:ext uri="{FF2B5EF4-FFF2-40B4-BE49-F238E27FC236}">
                    <a16:creationId xmlns:a16="http://schemas.microsoft.com/office/drawing/2014/main" id="{66CAA682-24D9-40A1-91AE-3F7619819391}"/>
                  </a:ext>
                </a:extLst>
              </p:cNvPr>
              <p:cNvSpPr/>
              <p:nvPr/>
            </p:nvSpPr>
            <p:spPr>
              <a:xfrm>
                <a:off x="3332943" y="213016"/>
                <a:ext cx="1159720" cy="547489"/>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經濟性</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a:p>
                <a:pPr algn="ctr" fontAlgn="base"/>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證明</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12" name="矩形 11">
                <a:extLst>
                  <a:ext uri="{FF2B5EF4-FFF2-40B4-BE49-F238E27FC236}">
                    <a16:creationId xmlns:a16="http://schemas.microsoft.com/office/drawing/2014/main" id="{0274B29F-B319-4AB6-AF4B-8883A6465001}"/>
                  </a:ext>
                </a:extLst>
              </p:cNvPr>
              <p:cNvSpPr/>
              <p:nvPr/>
            </p:nvSpPr>
            <p:spPr>
              <a:xfrm>
                <a:off x="6113" y="982340"/>
                <a:ext cx="1565623" cy="668305"/>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sz="2400" b="1"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需求調查</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13" name="矩形 12">
                <a:extLst>
                  <a:ext uri="{FF2B5EF4-FFF2-40B4-BE49-F238E27FC236}">
                    <a16:creationId xmlns:a16="http://schemas.microsoft.com/office/drawing/2014/main" id="{142EA6F7-F669-4EA1-AF2A-CEDE99C782E0}"/>
                  </a:ext>
                </a:extLst>
              </p:cNvPr>
              <p:cNvSpPr/>
              <p:nvPr/>
            </p:nvSpPr>
            <p:spPr>
              <a:xfrm>
                <a:off x="1577250" y="982720"/>
                <a:ext cx="1565623" cy="668305"/>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sz="2400" b="1"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決定文件</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14" name="矩形 13">
                <a:extLst>
                  <a:ext uri="{FF2B5EF4-FFF2-40B4-BE49-F238E27FC236}">
                    <a16:creationId xmlns:a16="http://schemas.microsoft.com/office/drawing/2014/main" id="{D092F7A9-B32E-48B5-93AE-74579BD13994}"/>
                  </a:ext>
                </a:extLst>
              </p:cNvPr>
              <p:cNvSpPr/>
              <p:nvPr/>
            </p:nvSpPr>
            <p:spPr>
              <a:xfrm>
                <a:off x="3148900" y="983867"/>
                <a:ext cx="1565623" cy="668305"/>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sz="2400" b="1"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招標程序</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15" name="矩形 14">
                <a:extLst>
                  <a:ext uri="{FF2B5EF4-FFF2-40B4-BE49-F238E27FC236}">
                    <a16:creationId xmlns:a16="http://schemas.microsoft.com/office/drawing/2014/main" id="{D030AE00-079C-4831-AE1B-8C168B6736AF}"/>
                  </a:ext>
                </a:extLst>
              </p:cNvPr>
              <p:cNvSpPr/>
              <p:nvPr/>
            </p:nvSpPr>
            <p:spPr>
              <a:xfrm>
                <a:off x="4721488" y="983867"/>
                <a:ext cx="1565623" cy="668305"/>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sz="2400" b="1"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計畫</a:t>
                </a:r>
                <a:r>
                  <a:rPr lang="en-US" sz="2400" b="1"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a:t>
                </a:r>
                <a:r>
                  <a:rPr lang="zh-TW" sz="2400" b="1"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建設階段</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16" name="矩形 54">
                <a:extLst>
                  <a:ext uri="{FF2B5EF4-FFF2-40B4-BE49-F238E27FC236}">
                    <a16:creationId xmlns:a16="http://schemas.microsoft.com/office/drawing/2014/main" id="{FF7ED990-5BB3-4FB3-A9ED-0C50355030A8}"/>
                  </a:ext>
                </a:extLst>
              </p:cNvPr>
              <p:cNvSpPr/>
              <p:nvPr/>
            </p:nvSpPr>
            <p:spPr>
              <a:xfrm>
                <a:off x="6296956" y="981949"/>
                <a:ext cx="1565623" cy="668305"/>
              </a:xfrm>
              <a:custGeom>
                <a:avLst/>
                <a:gdLst>
                  <a:gd name="connsiteX0" fmla="*/ 0 w 972000"/>
                  <a:gd name="connsiteY0" fmla="*/ 0 h 439442"/>
                  <a:gd name="connsiteX1" fmla="*/ 972000 w 972000"/>
                  <a:gd name="connsiteY1" fmla="*/ 0 h 439442"/>
                  <a:gd name="connsiteX2" fmla="*/ 972000 w 972000"/>
                  <a:gd name="connsiteY2" fmla="*/ 439442 h 439442"/>
                  <a:gd name="connsiteX3" fmla="*/ 0 w 972000"/>
                  <a:gd name="connsiteY3" fmla="*/ 439442 h 439442"/>
                  <a:gd name="connsiteX4" fmla="*/ 0 w 972000"/>
                  <a:gd name="connsiteY4" fmla="*/ 0 h 439442"/>
                  <a:gd name="connsiteX0" fmla="*/ 0 w 1093500"/>
                  <a:gd name="connsiteY0" fmla="*/ 0 h 439442"/>
                  <a:gd name="connsiteX1" fmla="*/ 972000 w 1093500"/>
                  <a:gd name="connsiteY1" fmla="*/ 0 h 439442"/>
                  <a:gd name="connsiteX2" fmla="*/ 972000 w 1093500"/>
                  <a:gd name="connsiteY2" fmla="*/ 439442 h 439442"/>
                  <a:gd name="connsiteX3" fmla="*/ 0 w 1093500"/>
                  <a:gd name="connsiteY3" fmla="*/ 439442 h 439442"/>
                  <a:gd name="connsiteX4" fmla="*/ 0 w 1093500"/>
                  <a:gd name="connsiteY4" fmla="*/ 0 h 439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3500" h="439442">
                    <a:moveTo>
                      <a:pt x="0" y="0"/>
                    </a:moveTo>
                    <a:lnTo>
                      <a:pt x="972000" y="0"/>
                    </a:lnTo>
                    <a:cubicBezTo>
                      <a:pt x="1134000" y="73240"/>
                      <a:pt x="1134000" y="366202"/>
                      <a:pt x="972000" y="439442"/>
                    </a:cubicBezTo>
                    <a:lnTo>
                      <a:pt x="0" y="439442"/>
                    </a:lnTo>
                    <a:lnTo>
                      <a:pt x="0" y="0"/>
                    </a:lnTo>
                    <a:close/>
                  </a:path>
                </a:pathLst>
              </a:custGeom>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sz="2400" b="1">
                    <a:effectLst/>
                    <a:latin typeface="新細明體" panose="02020500000000000000" pitchFamily="18" charset="-120"/>
                    <a:ea typeface="微軟正黑體" panose="020B0604030504040204" pitchFamily="34" charset="-120"/>
                    <a:cs typeface="新細明體" panose="02020500000000000000" pitchFamily="18" charset="-120"/>
                  </a:rPr>
                  <a:t>營運</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17" name="矩形 16">
                <a:extLst>
                  <a:ext uri="{FF2B5EF4-FFF2-40B4-BE49-F238E27FC236}">
                    <a16:creationId xmlns:a16="http://schemas.microsoft.com/office/drawing/2014/main" id="{269404F7-1E32-4920-8BE3-55B3B0C43400}"/>
                  </a:ext>
                </a:extLst>
              </p:cNvPr>
              <p:cNvSpPr/>
              <p:nvPr/>
            </p:nvSpPr>
            <p:spPr>
              <a:xfrm>
                <a:off x="3348037" y="1707959"/>
                <a:ext cx="1159720" cy="547489"/>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選出優先廠商</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18" name="矩形 17">
                <a:extLst>
                  <a:ext uri="{FF2B5EF4-FFF2-40B4-BE49-F238E27FC236}">
                    <a16:creationId xmlns:a16="http://schemas.microsoft.com/office/drawing/2014/main" id="{3AE422BD-47DE-4D06-B7F3-63705031B9A3}"/>
                  </a:ext>
                </a:extLst>
              </p:cNvPr>
              <p:cNvSpPr/>
              <p:nvPr/>
            </p:nvSpPr>
            <p:spPr>
              <a:xfrm>
                <a:off x="4731973" y="1709091"/>
                <a:ext cx="1159720" cy="547489"/>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fontAlgn="base"/>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發包</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19" name="矩形 18">
                <a:extLst>
                  <a:ext uri="{FF2B5EF4-FFF2-40B4-BE49-F238E27FC236}">
                    <a16:creationId xmlns:a16="http://schemas.microsoft.com/office/drawing/2014/main" id="{240E361F-D14B-445A-91C8-78E1F3063717}"/>
                  </a:ext>
                </a:extLst>
              </p:cNvPr>
              <p:cNvSpPr/>
              <p:nvPr/>
            </p:nvSpPr>
            <p:spPr>
              <a:xfrm>
                <a:off x="278160" y="1729459"/>
                <a:ext cx="3203766" cy="52420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fontAlgn="base"/>
                <a:r>
                  <a:rPr lang="en-US" sz="2400" b="1" kern="1200">
                    <a:solidFill>
                      <a:srgbClr val="2F5496"/>
                    </a:solidFill>
                    <a:effectLst/>
                    <a:latin typeface="微軟正黑體" panose="020B0604030504040204" pitchFamily="34" charset="-120"/>
                    <a:ea typeface="新細明體" panose="02020500000000000000" pitchFamily="18" charset="-120"/>
                    <a:cs typeface="Times New Roman" panose="02020603050405020304" pitchFamily="18" charset="0"/>
                  </a:rPr>
                  <a:t>PPP</a:t>
                </a:r>
                <a:r>
                  <a:rPr lang="zh-TW" sz="2400" b="1" kern="1200">
                    <a:solidFill>
                      <a:srgbClr val="2F5496"/>
                    </a:solidFill>
                    <a:effectLst/>
                    <a:latin typeface="新細明體" panose="02020500000000000000" pitchFamily="18" charset="-120"/>
                    <a:ea typeface="微軟正黑體" panose="020B0604030504040204" pitchFamily="34" charset="-120"/>
                    <a:cs typeface="Times New Roman" panose="02020603050405020304" pitchFamily="18" charset="0"/>
                  </a:rPr>
                  <a:t>計畫之理想行流程</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20" name="箭號: 五邊形 19">
                <a:extLst>
                  <a:ext uri="{FF2B5EF4-FFF2-40B4-BE49-F238E27FC236}">
                    <a16:creationId xmlns:a16="http://schemas.microsoft.com/office/drawing/2014/main" id="{11FC3204-AAFC-4395-A79B-428DD6792FE3}"/>
                  </a:ext>
                </a:extLst>
              </p:cNvPr>
              <p:cNvSpPr/>
              <p:nvPr/>
            </p:nvSpPr>
            <p:spPr>
              <a:xfrm>
                <a:off x="-6145" y="3221551"/>
                <a:ext cx="1565623" cy="360039"/>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第一階段</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21" name="箭號: 五邊形 20">
                <a:extLst>
                  <a:ext uri="{FF2B5EF4-FFF2-40B4-BE49-F238E27FC236}">
                    <a16:creationId xmlns:a16="http://schemas.microsoft.com/office/drawing/2014/main" id="{0E4EB286-202B-4532-BBF0-A3340BE5E452}"/>
                  </a:ext>
                </a:extLst>
              </p:cNvPr>
              <p:cNvSpPr/>
              <p:nvPr/>
            </p:nvSpPr>
            <p:spPr>
              <a:xfrm>
                <a:off x="-3254" y="2423280"/>
                <a:ext cx="1565623" cy="742810"/>
              </a:xfrm>
              <a:prstGeom prst="homePlate">
                <a:avLst>
                  <a:gd name="adj" fmla="val 24782"/>
                </a:avLst>
              </a:prstGeom>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fontAlgn="base"/>
                <a:r>
                  <a:rPr lang="en-US" sz="2400" kern="1200">
                    <a:solidFill>
                      <a:srgbClr val="FFFFFF"/>
                    </a:solidFill>
                    <a:effectLst/>
                    <a:latin typeface="微軟正黑體" panose="020B0604030504040204" pitchFamily="34" charset="-120"/>
                    <a:ea typeface="新細明體" panose="02020500000000000000" pitchFamily="18" charset="-120"/>
                    <a:cs typeface="Times New Roman" panose="02020603050405020304" pitchFamily="18" charset="0"/>
                  </a:rPr>
                  <a:t>PPP</a:t>
                </a:r>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實現決定</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a:p>
                <a:pPr algn="ctr" fontAlgn="base"/>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是／否</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22" name="箭號: 五邊形 21">
                <a:extLst>
                  <a:ext uri="{FF2B5EF4-FFF2-40B4-BE49-F238E27FC236}">
                    <a16:creationId xmlns:a16="http://schemas.microsoft.com/office/drawing/2014/main" id="{309C97B8-FECA-4DAE-99EC-54A20BFA6A69}"/>
                  </a:ext>
                </a:extLst>
              </p:cNvPr>
              <p:cNvSpPr/>
              <p:nvPr/>
            </p:nvSpPr>
            <p:spPr>
              <a:xfrm>
                <a:off x="1583223" y="3221554"/>
                <a:ext cx="1565623" cy="360039"/>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第二階段</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23" name="箭號: 五邊形 22">
                <a:extLst>
                  <a:ext uri="{FF2B5EF4-FFF2-40B4-BE49-F238E27FC236}">
                    <a16:creationId xmlns:a16="http://schemas.microsoft.com/office/drawing/2014/main" id="{87B3EEDB-2254-4B87-8A2B-BEEAA7EEB13E}"/>
                  </a:ext>
                </a:extLst>
              </p:cNvPr>
              <p:cNvSpPr/>
              <p:nvPr/>
            </p:nvSpPr>
            <p:spPr>
              <a:xfrm>
                <a:off x="1583223" y="2427026"/>
                <a:ext cx="1565623" cy="742810"/>
              </a:xfrm>
              <a:prstGeom prst="homePlate">
                <a:avLst>
                  <a:gd name="adj" fmla="val 25546"/>
                </a:avLst>
              </a:prstGeom>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fontAlgn="base"/>
                <a:r>
                  <a:rPr lang="en-US" sz="2400" kern="1200">
                    <a:solidFill>
                      <a:srgbClr val="FFFFFF"/>
                    </a:solidFill>
                    <a:effectLst/>
                    <a:latin typeface="微軟正黑體" panose="020B0604030504040204" pitchFamily="34" charset="-120"/>
                    <a:ea typeface="新細明體" panose="02020500000000000000" pitchFamily="18" charset="-120"/>
                    <a:cs typeface="Times New Roman" panose="02020603050405020304" pitchFamily="18" charset="0"/>
                  </a:rPr>
                  <a:t>PPP</a:t>
                </a:r>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招標決定</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a:p>
                <a:pPr algn="ctr" fontAlgn="base"/>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評估預算</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24" name="箭號: 五邊形 23">
                <a:extLst>
                  <a:ext uri="{FF2B5EF4-FFF2-40B4-BE49-F238E27FC236}">
                    <a16:creationId xmlns:a16="http://schemas.microsoft.com/office/drawing/2014/main" id="{A833FAB9-6E50-4B81-8AFC-53F9455E1EB4}"/>
                  </a:ext>
                </a:extLst>
              </p:cNvPr>
              <p:cNvSpPr/>
              <p:nvPr/>
            </p:nvSpPr>
            <p:spPr>
              <a:xfrm>
                <a:off x="3161407" y="3225972"/>
                <a:ext cx="1449651" cy="360039"/>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第三階段</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25" name="箭號: 五邊形 24">
                <a:extLst>
                  <a:ext uri="{FF2B5EF4-FFF2-40B4-BE49-F238E27FC236}">
                    <a16:creationId xmlns:a16="http://schemas.microsoft.com/office/drawing/2014/main" id="{7DD07574-24A8-4EF5-96E2-43A0CA4DE1D5}"/>
                  </a:ext>
                </a:extLst>
              </p:cNvPr>
              <p:cNvSpPr/>
              <p:nvPr/>
            </p:nvSpPr>
            <p:spPr>
              <a:xfrm>
                <a:off x="3161412" y="2428783"/>
                <a:ext cx="1449651" cy="742810"/>
              </a:xfrm>
              <a:prstGeom prst="homePlate">
                <a:avLst>
                  <a:gd name="adj" fmla="val 25546"/>
                </a:avLst>
              </a:prstGeom>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fontAlgn="base"/>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決標之終局決定</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26" name="箭號: 五邊形 25">
                <a:extLst>
                  <a:ext uri="{FF2B5EF4-FFF2-40B4-BE49-F238E27FC236}">
                    <a16:creationId xmlns:a16="http://schemas.microsoft.com/office/drawing/2014/main" id="{021BDC6B-D014-4EEE-9BBC-48E40F1D07F3}"/>
                  </a:ext>
                </a:extLst>
              </p:cNvPr>
              <p:cNvSpPr/>
              <p:nvPr/>
            </p:nvSpPr>
            <p:spPr>
              <a:xfrm>
                <a:off x="4624615" y="3225674"/>
                <a:ext cx="3244450" cy="360039"/>
              </a:xfrm>
              <a:prstGeom prst="homePlate">
                <a:avLst/>
              </a:prstGeom>
            </p:spPr>
            <p:style>
              <a:lnRef idx="0">
                <a:schemeClr val="accent1"/>
              </a:lnRef>
              <a:fillRef idx="3">
                <a:schemeClr val="accent1"/>
              </a:fillRef>
              <a:effectRef idx="3">
                <a:schemeClr val="accent1"/>
              </a:effectRef>
              <a:fontRef idx="minor">
                <a:schemeClr val="lt1"/>
              </a:fontRef>
            </p:style>
            <p:txBody>
              <a:bodyPr rtlCol="0" anchor="ctr"/>
              <a:lstStyle/>
              <a:p>
                <a:pPr algn="ctr" fontAlgn="base"/>
                <a:r>
                  <a:rPr lang="zh-TW" sz="2400" kern="120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第四階段</a:t>
                </a:r>
                <a:endParaRPr lang="zh-TW" sz="2400">
                  <a:effectLst/>
                  <a:latin typeface="新細明體" panose="02020500000000000000" pitchFamily="18" charset="-120"/>
                  <a:ea typeface="新細明體" panose="02020500000000000000" pitchFamily="18" charset="-120"/>
                  <a:cs typeface="新細明體" panose="02020500000000000000" pitchFamily="18" charset="-120"/>
                </a:endParaRPr>
              </a:p>
            </p:txBody>
          </p:sp>
          <p:sp>
            <p:nvSpPr>
              <p:cNvPr id="27" name="箭號: 五邊形 26">
                <a:extLst>
                  <a:ext uri="{FF2B5EF4-FFF2-40B4-BE49-F238E27FC236}">
                    <a16:creationId xmlns:a16="http://schemas.microsoft.com/office/drawing/2014/main" id="{353C1D63-1567-4425-B7D2-08DC592B0EA1}"/>
                  </a:ext>
                </a:extLst>
              </p:cNvPr>
              <p:cNvSpPr/>
              <p:nvPr/>
            </p:nvSpPr>
            <p:spPr>
              <a:xfrm>
                <a:off x="4624746" y="2428696"/>
                <a:ext cx="3214262" cy="742810"/>
              </a:xfrm>
              <a:prstGeom prst="homePlate">
                <a:avLst>
                  <a:gd name="adj" fmla="val 21799"/>
                </a:avLst>
              </a:prstGeom>
            </p:spPr>
            <p:style>
              <a:lnRef idx="0">
                <a:schemeClr val="accent1"/>
              </a:lnRef>
              <a:fillRef idx="3">
                <a:schemeClr val="accent1"/>
              </a:fillRef>
              <a:effectRef idx="3">
                <a:schemeClr val="accent1"/>
              </a:effectRef>
              <a:fontRef idx="minor">
                <a:schemeClr val="lt1"/>
              </a:fontRef>
            </p:style>
            <p:txBody>
              <a:bodyPr wrap="square" rtlCol="0" anchor="ctr">
                <a:noAutofit/>
              </a:bodyPr>
              <a:lstStyle/>
              <a:p>
                <a:pPr algn="ctr" fontAlgn="base"/>
                <a:r>
                  <a:rPr lang="zh-TW" sz="2400" kern="1200" dirty="0">
                    <a:solidFill>
                      <a:srgbClr val="FFFFFF"/>
                    </a:solidFill>
                    <a:effectLst/>
                    <a:latin typeface="新細明體" panose="02020500000000000000" pitchFamily="18" charset="-120"/>
                    <a:ea typeface="微軟正黑體" panose="020B0604030504040204" pitchFamily="34" charset="-120"/>
                    <a:cs typeface="Times New Roman" panose="02020603050405020304" pitchFamily="18" charset="0"/>
                  </a:rPr>
                  <a:t>履約監督</a:t>
                </a:r>
                <a:endParaRPr lang="zh-TW" sz="2400" dirty="0">
                  <a:effectLst/>
                  <a:latin typeface="新細明體" panose="02020500000000000000" pitchFamily="18" charset="-120"/>
                  <a:ea typeface="新細明體" panose="02020500000000000000" pitchFamily="18" charset="-120"/>
                  <a:cs typeface="新細明體" panose="02020500000000000000" pitchFamily="18" charset="-120"/>
                </a:endParaRPr>
              </a:p>
            </p:txBody>
          </p:sp>
        </p:grpSp>
        <p:cxnSp>
          <p:nvCxnSpPr>
            <p:cNvPr id="5" name="直線單箭頭接點 4">
              <a:extLst>
                <a:ext uri="{FF2B5EF4-FFF2-40B4-BE49-F238E27FC236}">
                  <a16:creationId xmlns:a16="http://schemas.microsoft.com/office/drawing/2014/main" id="{66316153-612D-4F19-9DA5-F905E74451F0}"/>
                </a:ext>
              </a:extLst>
            </p:cNvPr>
            <p:cNvCxnSpPr/>
            <p:nvPr/>
          </p:nvCxnSpPr>
          <p:spPr>
            <a:xfrm>
              <a:off x="974116" y="138093"/>
              <a:ext cx="0" cy="7200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6" name="直線單箭頭接點 5">
              <a:extLst>
                <a:ext uri="{FF2B5EF4-FFF2-40B4-BE49-F238E27FC236}">
                  <a16:creationId xmlns:a16="http://schemas.microsoft.com/office/drawing/2014/main" id="{25072F98-87E1-42C6-A948-BF9A810D5B2B}"/>
                </a:ext>
              </a:extLst>
            </p:cNvPr>
            <p:cNvCxnSpPr/>
            <p:nvPr/>
          </p:nvCxnSpPr>
          <p:spPr>
            <a:xfrm flipV="1">
              <a:off x="2802916" y="884542"/>
              <a:ext cx="0" cy="59626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7" name="直線單箭頭接點 6">
              <a:extLst>
                <a:ext uri="{FF2B5EF4-FFF2-40B4-BE49-F238E27FC236}">
                  <a16:creationId xmlns:a16="http://schemas.microsoft.com/office/drawing/2014/main" id="{299861BF-B69F-48ED-B3D9-021D0E9716C0}"/>
                </a:ext>
              </a:extLst>
            </p:cNvPr>
            <p:cNvCxnSpPr/>
            <p:nvPr/>
          </p:nvCxnSpPr>
          <p:spPr>
            <a:xfrm flipV="1">
              <a:off x="2929812" y="884542"/>
              <a:ext cx="0" cy="59665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sp>
        <p:nvSpPr>
          <p:cNvPr id="28" name="標題 1">
            <a:extLst>
              <a:ext uri="{FF2B5EF4-FFF2-40B4-BE49-F238E27FC236}">
                <a16:creationId xmlns:a16="http://schemas.microsoft.com/office/drawing/2014/main" id="{F9883740-FCFA-4033-A029-6DA107F17FE7}"/>
              </a:ext>
            </a:extLst>
          </p:cNvPr>
          <p:cNvSpPr txBox="1">
            <a:spLocks/>
          </p:cNvSpPr>
          <p:nvPr/>
        </p:nvSpPr>
        <p:spPr>
          <a:xfrm>
            <a:off x="1482374" y="356275"/>
            <a:ext cx="9601200" cy="513036"/>
          </a:xfrm>
          <a:prstGeom prst="rect">
            <a:avLst/>
          </a:prstGeom>
        </p:spPr>
        <p:txBody>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algn="ctr"/>
            <a:r>
              <a:rPr lang="zh-TW" altLang="zh-TW" sz="2800" b="1" dirty="0">
                <a:latin typeface="Microsoft YaHei" panose="020B0503020204020204" pitchFamily="34" charset="-122"/>
                <a:ea typeface="Microsoft YaHei" panose="020B0503020204020204" pitchFamily="34" charset="-122"/>
              </a:rPr>
              <a:t>黑森邦</a:t>
            </a:r>
            <a:r>
              <a:rPr lang="en-US" altLang="zh-TW" sz="2800" b="1" dirty="0">
                <a:latin typeface="Microsoft YaHei" panose="020B0503020204020204" pitchFamily="34" charset="-122"/>
                <a:ea typeface="Microsoft YaHei" panose="020B0503020204020204" pitchFamily="34" charset="-122"/>
              </a:rPr>
              <a:t>PPP</a:t>
            </a:r>
            <a:r>
              <a:rPr lang="zh-TW" altLang="zh-TW" sz="2800" b="1" dirty="0">
                <a:latin typeface="Microsoft YaHei" panose="020B0503020204020204" pitchFamily="34" charset="-122"/>
                <a:ea typeface="Microsoft YaHei" panose="020B0503020204020204" pitchFamily="34" charset="-122"/>
              </a:rPr>
              <a:t>計畫之流程</a:t>
            </a:r>
            <a:r>
              <a:rPr lang="zh-TW" altLang="en-US" sz="2800" b="1" dirty="0">
                <a:latin typeface="Microsoft YaHei" panose="020B0503020204020204" pitchFamily="34" charset="-122"/>
                <a:ea typeface="Microsoft YaHei" panose="020B0503020204020204" pitchFamily="34" charset="-122"/>
              </a:rPr>
              <a:t>圖</a:t>
            </a:r>
          </a:p>
        </p:txBody>
      </p:sp>
      <p:sp>
        <p:nvSpPr>
          <p:cNvPr id="29" name="星形: 五角 28">
            <a:extLst>
              <a:ext uri="{FF2B5EF4-FFF2-40B4-BE49-F238E27FC236}">
                <a16:creationId xmlns:a16="http://schemas.microsoft.com/office/drawing/2014/main" id="{F32EDB41-010E-4C7B-B133-A2092C8A129D}"/>
              </a:ext>
            </a:extLst>
          </p:cNvPr>
          <p:cNvSpPr/>
          <p:nvPr/>
        </p:nvSpPr>
        <p:spPr>
          <a:xfrm>
            <a:off x="6659880" y="1554480"/>
            <a:ext cx="432231" cy="432231"/>
          </a:xfrm>
          <a:prstGeom prst="star5">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4165699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4_模板页面">
  <a:themeElements>
    <a:clrScheme name="Office 主题">
      <a:dk1>
        <a:srgbClr val="000000"/>
      </a:dk1>
      <a:lt1>
        <a:srgbClr val="FFFFFF"/>
      </a:lt1>
      <a:dk2>
        <a:srgbClr val="000000"/>
      </a:dk2>
      <a:lt2>
        <a:srgbClr val="FFFFFF"/>
      </a:lt2>
      <a:accent1>
        <a:srgbClr val="FE380C"/>
      </a:accent1>
      <a:accent2>
        <a:srgbClr val="B22809"/>
      </a:accent2>
      <a:accent3>
        <a:srgbClr val="FFB20D"/>
      </a:accent3>
      <a:accent4>
        <a:srgbClr val="B27D09"/>
      </a:accent4>
      <a:accent5>
        <a:srgbClr val="000000"/>
      </a:accent5>
      <a:accent6>
        <a:srgbClr val="FFFFFF"/>
      </a:accent6>
      <a:hlink>
        <a:srgbClr val="0563C1"/>
      </a:hlink>
      <a:folHlink>
        <a:srgbClr val="954F72"/>
      </a:folHlink>
    </a:clrScheme>
    <a:fontScheme name="自定义 46">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lnSpc>
            <a:spcPct val="130000"/>
          </a:lnSpc>
          <a:defRPr sz="1200" dirty="0">
            <a:latin typeface="微软雅黑" panose="020B0503020204020204" pitchFamily="34" charset="-122"/>
            <a:ea typeface="微软雅黑" panose="020B0503020204020204" pitchFamily="34" charset="-122"/>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nSpc>
            <a:spcPct val="130000"/>
          </a:lnSpc>
          <a:spcBef>
            <a:spcPts val="600"/>
          </a:spcBef>
          <a:defRPr sz="1200" kern="0" dirty="0">
            <a:latin typeface="微软雅黑" panose="020B0503020204020204" pitchFamily="34" charset="-122"/>
            <a:ea typeface="微软雅黑" panose="020B0503020204020204" pitchFamily="34" charset="-122"/>
            <a:cs typeface="+mn-ea"/>
            <a:sym typeface="+mn-lt"/>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13761</TotalTime>
  <Words>3224</Words>
  <Application>Microsoft Office PowerPoint</Application>
  <PresentationFormat>寬螢幕</PresentationFormat>
  <Paragraphs>187</Paragraphs>
  <Slides>15</Slides>
  <Notes>12</Notes>
  <HiddenSlides>0</HiddenSlides>
  <MMClips>0</MMClips>
  <ScaleCrop>false</ScaleCrop>
  <HeadingPairs>
    <vt:vector size="6" baseType="variant">
      <vt:variant>
        <vt:lpstr>使用字型</vt:lpstr>
      </vt:variant>
      <vt:variant>
        <vt:i4>11</vt:i4>
      </vt:variant>
      <vt:variant>
        <vt:lpstr>佈景主題</vt:lpstr>
      </vt:variant>
      <vt:variant>
        <vt:i4>2</vt:i4>
      </vt:variant>
      <vt:variant>
        <vt:lpstr>投影片標題</vt:lpstr>
      </vt:variant>
      <vt:variant>
        <vt:i4>15</vt:i4>
      </vt:variant>
    </vt:vector>
  </HeadingPairs>
  <TitlesOfParts>
    <vt:vector size="28" baseType="lpstr">
      <vt:lpstr>굴림</vt:lpstr>
      <vt:lpstr>Microsoft YaHei</vt:lpstr>
      <vt:lpstr>Microsoft YaHei</vt:lpstr>
      <vt:lpstr>黑体</vt:lpstr>
      <vt:lpstr>微软雅黑 Light</vt:lpstr>
      <vt:lpstr>微軟正黑體</vt:lpstr>
      <vt:lpstr>新細明體</vt:lpstr>
      <vt:lpstr>Arial</vt:lpstr>
      <vt:lpstr>Calibri</vt:lpstr>
      <vt:lpstr>Franklin Gothic Book</vt:lpstr>
      <vt:lpstr>Segoe UI</vt:lpstr>
      <vt:lpstr>Crop</vt:lpstr>
      <vt:lpstr>4_模板页面</vt:lpstr>
      <vt:lpstr>PowerPoint 簡報</vt:lpstr>
      <vt:lpstr>PowerPoint 簡報</vt:lpstr>
      <vt:lpstr>緣起－公私協力(Public-Private Partnership)</vt:lpstr>
      <vt:lpstr>緣起－欲借鑒德國公私協力法制實務經驗</vt:lpstr>
      <vt:lpstr>PowerPoint 簡報</vt:lpstr>
      <vt:lpstr>德國夥伴關係–公部門顧問有限公司(簡稱PD)</vt:lpstr>
      <vt:lpstr>黑森邦財政廳公私協力權限中心</vt:lpstr>
      <vt:lpstr>PowerPoint 簡報</vt:lpstr>
      <vt:lpstr>PowerPoint 簡報</vt:lpstr>
      <vt:lpstr>諾爾律師事務所柏林辦公室</vt:lpstr>
      <vt:lpstr>公私協力 德國與我國制度比較</vt:lpstr>
      <vt:lpstr>PowerPoint 簡報</vt:lpstr>
      <vt:lpstr>PowerPoint 簡報</vt:lpstr>
      <vt:lpstr>PowerPoint 簡報</vt:lpstr>
      <vt:lpstr>PowerPoint 簡報</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陳 德隆</dc:creator>
  <cp:lastModifiedBy>Shang-Yun Tseng</cp:lastModifiedBy>
  <cp:revision>657</cp:revision>
  <cp:lastPrinted>2018-01-05T02:18:21Z</cp:lastPrinted>
  <dcterms:created xsi:type="dcterms:W3CDTF">2017-12-10T13:09:16Z</dcterms:created>
  <dcterms:modified xsi:type="dcterms:W3CDTF">2023-10-16T18:24:46Z</dcterms:modified>
</cp:coreProperties>
</file>